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259" r:id="rId3"/>
    <p:sldId id="2385" r:id="rId4"/>
    <p:sldId id="264" r:id="rId5"/>
    <p:sldId id="2386" r:id="rId6"/>
    <p:sldId id="2387" r:id="rId7"/>
    <p:sldId id="261" r:id="rId8"/>
    <p:sldId id="2389" r:id="rId9"/>
    <p:sldId id="2388" r:id="rId10"/>
    <p:sldId id="2390" r:id="rId11"/>
    <p:sldId id="269" r:id="rId12"/>
    <p:sldId id="2391" r:id="rId13"/>
    <p:sldId id="2392" r:id="rId14"/>
    <p:sldId id="2393" r:id="rId15"/>
    <p:sldId id="2394" r:id="rId16"/>
    <p:sldId id="22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6"/>
    <p:restoredTop sz="95909"/>
  </p:normalViewPr>
  <p:slideViewPr>
    <p:cSldViewPr snapToGrid="0" snapToObjects="1">
      <p:cViewPr varScale="1">
        <p:scale>
          <a:sx n="109" d="100"/>
          <a:sy n="109" d="100"/>
        </p:scale>
        <p:origin x="3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D9548-77E3-4E44-A4F3-A346EAFC5AEB}" type="datetimeFigureOut">
              <a:rPr lang="en-US" smtClean="0"/>
              <a:t>11/29/21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BDC18-10CB-B443-8033-C61F18CBC17C}" type="slidenum">
              <a:rPr lang="en-US" smtClean="0"/>
              <a:t>‹#›</a:t>
            </a:fld>
            <a:endParaRPr lang="en-US"/>
          </a:p>
        </p:txBody>
      </p:sp>
    </p:spTree>
    <p:extLst>
      <p:ext uri="{BB962C8B-B14F-4D97-AF65-F5344CB8AC3E}">
        <p14:creationId xmlns:p14="http://schemas.microsoft.com/office/powerpoint/2010/main" val="118449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7DD3-0455-9648-A311-2D6577F588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6217DA-A805-CC40-A071-E47695643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07E2DB-6C22-1340-8EDE-368C1605584F}"/>
              </a:ext>
            </a:extLst>
          </p:cNvPr>
          <p:cNvSpPr>
            <a:spLocks noGrp="1"/>
          </p:cNvSpPr>
          <p:nvPr>
            <p:ph type="dt" sz="half" idx="10"/>
          </p:nvPr>
        </p:nvSpPr>
        <p:spPr/>
        <p:txBody>
          <a:bodyPr/>
          <a:lstStyle/>
          <a:p>
            <a:fld id="{5E319370-E015-DB43-93D5-59AE5EE9F904}" type="datetimeFigureOut">
              <a:rPr lang="en-US" smtClean="0"/>
              <a:t>11/29/21</a:t>
            </a:fld>
            <a:endParaRPr lang="en-US"/>
          </a:p>
        </p:txBody>
      </p:sp>
      <p:sp>
        <p:nvSpPr>
          <p:cNvPr id="5" name="Footer Placeholder 4">
            <a:extLst>
              <a:ext uri="{FF2B5EF4-FFF2-40B4-BE49-F238E27FC236}">
                <a16:creationId xmlns:a16="http://schemas.microsoft.com/office/drawing/2014/main" id="{580C1B67-C91C-1449-A922-9CBEEE315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132AE-397B-E349-AB68-67387729EC8B}"/>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246230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E803-0AEE-484D-830D-296C38F0FA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3A9555-8078-C546-AFF9-3BFB6B9C3E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71234-0457-084C-B17A-E57B66AA5B0F}"/>
              </a:ext>
            </a:extLst>
          </p:cNvPr>
          <p:cNvSpPr>
            <a:spLocks noGrp="1"/>
          </p:cNvSpPr>
          <p:nvPr>
            <p:ph type="dt" sz="half" idx="10"/>
          </p:nvPr>
        </p:nvSpPr>
        <p:spPr/>
        <p:txBody>
          <a:bodyPr/>
          <a:lstStyle/>
          <a:p>
            <a:fld id="{5E319370-E015-DB43-93D5-59AE5EE9F904}" type="datetimeFigureOut">
              <a:rPr lang="en-US" smtClean="0"/>
              <a:t>11/29/21</a:t>
            </a:fld>
            <a:endParaRPr lang="en-US"/>
          </a:p>
        </p:txBody>
      </p:sp>
      <p:sp>
        <p:nvSpPr>
          <p:cNvPr id="5" name="Footer Placeholder 4">
            <a:extLst>
              <a:ext uri="{FF2B5EF4-FFF2-40B4-BE49-F238E27FC236}">
                <a16:creationId xmlns:a16="http://schemas.microsoft.com/office/drawing/2014/main" id="{DE38768E-AB8A-1E4E-9B96-F089A8D1D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5CF40-1E7F-6E46-85DF-98E8FE54DAC7}"/>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1807412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5686EC-E8C6-3E4C-80FA-4D16662799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88A97C-D984-EF46-9927-80344DB088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44E83-D162-A249-A655-BC3372A0D1A5}"/>
              </a:ext>
            </a:extLst>
          </p:cNvPr>
          <p:cNvSpPr>
            <a:spLocks noGrp="1"/>
          </p:cNvSpPr>
          <p:nvPr>
            <p:ph type="dt" sz="half" idx="10"/>
          </p:nvPr>
        </p:nvSpPr>
        <p:spPr/>
        <p:txBody>
          <a:bodyPr/>
          <a:lstStyle/>
          <a:p>
            <a:fld id="{5E319370-E015-DB43-93D5-59AE5EE9F904}" type="datetimeFigureOut">
              <a:rPr lang="en-US" smtClean="0"/>
              <a:t>11/29/21</a:t>
            </a:fld>
            <a:endParaRPr lang="en-US"/>
          </a:p>
        </p:txBody>
      </p:sp>
      <p:sp>
        <p:nvSpPr>
          <p:cNvPr id="5" name="Footer Placeholder 4">
            <a:extLst>
              <a:ext uri="{FF2B5EF4-FFF2-40B4-BE49-F238E27FC236}">
                <a16:creationId xmlns:a16="http://schemas.microsoft.com/office/drawing/2014/main" id="{4F0CE68D-C489-4345-A733-6ABBE27D7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A2A1A-2CD2-8440-B78B-F8B121F21AC4}"/>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249116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1605-9C94-5746-A641-BEADBD90EF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DFFF07-E3FC-B140-9AD4-9124C00C93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65719-2F12-C54C-8FAE-E604DA13A884}"/>
              </a:ext>
            </a:extLst>
          </p:cNvPr>
          <p:cNvSpPr>
            <a:spLocks noGrp="1"/>
          </p:cNvSpPr>
          <p:nvPr>
            <p:ph type="dt" sz="half" idx="10"/>
          </p:nvPr>
        </p:nvSpPr>
        <p:spPr/>
        <p:txBody>
          <a:bodyPr/>
          <a:lstStyle/>
          <a:p>
            <a:fld id="{5E319370-E015-DB43-93D5-59AE5EE9F904}" type="datetimeFigureOut">
              <a:rPr lang="en-US" smtClean="0"/>
              <a:t>11/29/21</a:t>
            </a:fld>
            <a:endParaRPr lang="en-US"/>
          </a:p>
        </p:txBody>
      </p:sp>
      <p:sp>
        <p:nvSpPr>
          <p:cNvPr id="5" name="Footer Placeholder 4">
            <a:extLst>
              <a:ext uri="{FF2B5EF4-FFF2-40B4-BE49-F238E27FC236}">
                <a16:creationId xmlns:a16="http://schemas.microsoft.com/office/drawing/2014/main" id="{6C28C234-3183-454C-B18F-E8D903476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D781D-64E1-3B4A-87FA-3D7B0A6B94E0}"/>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3837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8605-B33B-E948-9525-56FFDEE5B2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2E31E5-031A-FB43-90B4-3C164FFB0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649EB5-6F73-5246-B382-660F9111EBDB}"/>
              </a:ext>
            </a:extLst>
          </p:cNvPr>
          <p:cNvSpPr>
            <a:spLocks noGrp="1"/>
          </p:cNvSpPr>
          <p:nvPr>
            <p:ph type="dt" sz="half" idx="10"/>
          </p:nvPr>
        </p:nvSpPr>
        <p:spPr/>
        <p:txBody>
          <a:bodyPr/>
          <a:lstStyle/>
          <a:p>
            <a:fld id="{5E319370-E015-DB43-93D5-59AE5EE9F904}" type="datetimeFigureOut">
              <a:rPr lang="en-US" smtClean="0"/>
              <a:t>11/29/21</a:t>
            </a:fld>
            <a:endParaRPr lang="en-US"/>
          </a:p>
        </p:txBody>
      </p:sp>
      <p:sp>
        <p:nvSpPr>
          <p:cNvPr id="5" name="Footer Placeholder 4">
            <a:extLst>
              <a:ext uri="{FF2B5EF4-FFF2-40B4-BE49-F238E27FC236}">
                <a16:creationId xmlns:a16="http://schemas.microsoft.com/office/drawing/2014/main" id="{C87DA567-D67C-614F-954D-9C05BC0D2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C2CCE-0AD1-EB49-BF98-3944D5CEF228}"/>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279590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4D63-ACBE-014B-9656-1EC6E15FF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C95F2D-2F17-144F-9BAA-F914BCD8E8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657184-62A5-9C4E-ACE1-C1D6ABAD33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7D543-9991-9141-ADF6-ABFDE7B39122}"/>
              </a:ext>
            </a:extLst>
          </p:cNvPr>
          <p:cNvSpPr>
            <a:spLocks noGrp="1"/>
          </p:cNvSpPr>
          <p:nvPr>
            <p:ph type="dt" sz="half" idx="10"/>
          </p:nvPr>
        </p:nvSpPr>
        <p:spPr/>
        <p:txBody>
          <a:bodyPr/>
          <a:lstStyle/>
          <a:p>
            <a:fld id="{5E319370-E015-DB43-93D5-59AE5EE9F904}" type="datetimeFigureOut">
              <a:rPr lang="en-US" smtClean="0"/>
              <a:t>11/29/21</a:t>
            </a:fld>
            <a:endParaRPr lang="en-US"/>
          </a:p>
        </p:txBody>
      </p:sp>
      <p:sp>
        <p:nvSpPr>
          <p:cNvPr id="6" name="Footer Placeholder 5">
            <a:extLst>
              <a:ext uri="{FF2B5EF4-FFF2-40B4-BE49-F238E27FC236}">
                <a16:creationId xmlns:a16="http://schemas.microsoft.com/office/drawing/2014/main" id="{FE49160C-5ADE-894D-A2BF-F759CC81A6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D63AF-6306-3A41-B52F-833EC32489B1}"/>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88761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25AC-A54D-324B-946A-3FB88955E4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CAC3AF-E074-9348-BDAB-D0E66B6D31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433671-D891-D44A-AD8D-3552904031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19DF4-EA99-764B-9A83-CC2716736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E90C07-F395-CC42-B10D-7C0B40AD91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5E374C-D91C-9C4C-AE98-A665B4AFCA55}"/>
              </a:ext>
            </a:extLst>
          </p:cNvPr>
          <p:cNvSpPr>
            <a:spLocks noGrp="1"/>
          </p:cNvSpPr>
          <p:nvPr>
            <p:ph type="dt" sz="half" idx="10"/>
          </p:nvPr>
        </p:nvSpPr>
        <p:spPr/>
        <p:txBody>
          <a:bodyPr/>
          <a:lstStyle/>
          <a:p>
            <a:fld id="{5E319370-E015-DB43-93D5-59AE5EE9F904}" type="datetimeFigureOut">
              <a:rPr lang="en-US" smtClean="0"/>
              <a:t>11/29/21</a:t>
            </a:fld>
            <a:endParaRPr lang="en-US"/>
          </a:p>
        </p:txBody>
      </p:sp>
      <p:sp>
        <p:nvSpPr>
          <p:cNvPr id="8" name="Footer Placeholder 7">
            <a:extLst>
              <a:ext uri="{FF2B5EF4-FFF2-40B4-BE49-F238E27FC236}">
                <a16:creationId xmlns:a16="http://schemas.microsoft.com/office/drawing/2014/main" id="{40F47158-91DD-214E-99A2-551303A96F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D9ED24-6CA9-FD48-8E52-862B39B07208}"/>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111688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74EE-6111-5C4F-B381-3535625D31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DE7359-992A-564C-BE04-BF2DF06E3E8E}"/>
              </a:ext>
            </a:extLst>
          </p:cNvPr>
          <p:cNvSpPr>
            <a:spLocks noGrp="1"/>
          </p:cNvSpPr>
          <p:nvPr>
            <p:ph type="dt" sz="half" idx="10"/>
          </p:nvPr>
        </p:nvSpPr>
        <p:spPr/>
        <p:txBody>
          <a:bodyPr/>
          <a:lstStyle/>
          <a:p>
            <a:fld id="{5E319370-E015-DB43-93D5-59AE5EE9F904}" type="datetimeFigureOut">
              <a:rPr lang="en-US" smtClean="0"/>
              <a:t>11/29/21</a:t>
            </a:fld>
            <a:endParaRPr lang="en-US"/>
          </a:p>
        </p:txBody>
      </p:sp>
      <p:sp>
        <p:nvSpPr>
          <p:cNvPr id="4" name="Footer Placeholder 3">
            <a:extLst>
              <a:ext uri="{FF2B5EF4-FFF2-40B4-BE49-F238E27FC236}">
                <a16:creationId xmlns:a16="http://schemas.microsoft.com/office/drawing/2014/main" id="{F3F9162E-12C5-554D-8592-F063183671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615AF6-5C7C-5B4F-B8AE-B8D43682A469}"/>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339910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42178A-FF2D-354D-B845-852C4DAD1809}"/>
              </a:ext>
            </a:extLst>
          </p:cNvPr>
          <p:cNvSpPr>
            <a:spLocks noGrp="1"/>
          </p:cNvSpPr>
          <p:nvPr>
            <p:ph type="dt" sz="half" idx="10"/>
          </p:nvPr>
        </p:nvSpPr>
        <p:spPr/>
        <p:txBody>
          <a:bodyPr/>
          <a:lstStyle/>
          <a:p>
            <a:fld id="{5E319370-E015-DB43-93D5-59AE5EE9F904}" type="datetimeFigureOut">
              <a:rPr lang="en-US" smtClean="0"/>
              <a:t>11/29/21</a:t>
            </a:fld>
            <a:endParaRPr lang="en-US"/>
          </a:p>
        </p:txBody>
      </p:sp>
      <p:sp>
        <p:nvSpPr>
          <p:cNvPr id="3" name="Footer Placeholder 2">
            <a:extLst>
              <a:ext uri="{FF2B5EF4-FFF2-40B4-BE49-F238E27FC236}">
                <a16:creationId xmlns:a16="http://schemas.microsoft.com/office/drawing/2014/main" id="{E38EDA6C-AA94-D446-AE38-49E35FF272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4ECA9F-9A49-9D49-874B-F83279C2A019}"/>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1721060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CF67C-3FCE-0A46-8FC4-1B7A9826D2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A4856B-7E87-5148-827E-EACC4717C3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DCBEEA-07BF-6D4A-A91C-87BDE850F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ED77B3-688A-4E41-9DEC-50A6C9E66FF6}"/>
              </a:ext>
            </a:extLst>
          </p:cNvPr>
          <p:cNvSpPr>
            <a:spLocks noGrp="1"/>
          </p:cNvSpPr>
          <p:nvPr>
            <p:ph type="dt" sz="half" idx="10"/>
          </p:nvPr>
        </p:nvSpPr>
        <p:spPr/>
        <p:txBody>
          <a:bodyPr/>
          <a:lstStyle/>
          <a:p>
            <a:fld id="{5E319370-E015-DB43-93D5-59AE5EE9F904}" type="datetimeFigureOut">
              <a:rPr lang="en-US" smtClean="0"/>
              <a:t>11/29/21</a:t>
            </a:fld>
            <a:endParaRPr lang="en-US"/>
          </a:p>
        </p:txBody>
      </p:sp>
      <p:sp>
        <p:nvSpPr>
          <p:cNvPr id="6" name="Footer Placeholder 5">
            <a:extLst>
              <a:ext uri="{FF2B5EF4-FFF2-40B4-BE49-F238E27FC236}">
                <a16:creationId xmlns:a16="http://schemas.microsoft.com/office/drawing/2014/main" id="{BA53E060-5FF5-E943-8063-F94E84E94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527A6-1572-AB46-85E5-2C0C72ED96B2}"/>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345907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E6FB-9E10-AC44-8088-166BA7036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80D365-364B-824C-A706-702C3A5C04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B75961-5FDA-674D-987B-E23B938FC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6FD8F-5765-154E-AD6E-1B5537FD22A8}"/>
              </a:ext>
            </a:extLst>
          </p:cNvPr>
          <p:cNvSpPr>
            <a:spLocks noGrp="1"/>
          </p:cNvSpPr>
          <p:nvPr>
            <p:ph type="dt" sz="half" idx="10"/>
          </p:nvPr>
        </p:nvSpPr>
        <p:spPr/>
        <p:txBody>
          <a:bodyPr/>
          <a:lstStyle/>
          <a:p>
            <a:fld id="{5E319370-E015-DB43-93D5-59AE5EE9F904}" type="datetimeFigureOut">
              <a:rPr lang="en-US" smtClean="0"/>
              <a:t>11/29/21</a:t>
            </a:fld>
            <a:endParaRPr lang="en-US"/>
          </a:p>
        </p:txBody>
      </p:sp>
      <p:sp>
        <p:nvSpPr>
          <p:cNvPr id="6" name="Footer Placeholder 5">
            <a:extLst>
              <a:ext uri="{FF2B5EF4-FFF2-40B4-BE49-F238E27FC236}">
                <a16:creationId xmlns:a16="http://schemas.microsoft.com/office/drawing/2014/main" id="{CE9E892E-9884-2E41-B13B-F1D1FBBBF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4DB00-868F-4444-8FD2-A91862E7DFF4}"/>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232958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3756AD-745A-4547-AC7D-428F848111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0B28D-C08D-514E-8921-4B3541598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444D9-231E-2E44-BFE5-7BA1C7F4B9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19370-E015-DB43-93D5-59AE5EE9F904}" type="datetimeFigureOut">
              <a:rPr lang="en-US" smtClean="0"/>
              <a:t>11/29/21</a:t>
            </a:fld>
            <a:endParaRPr lang="en-US"/>
          </a:p>
        </p:txBody>
      </p:sp>
      <p:sp>
        <p:nvSpPr>
          <p:cNvPr id="5" name="Footer Placeholder 4">
            <a:extLst>
              <a:ext uri="{FF2B5EF4-FFF2-40B4-BE49-F238E27FC236}">
                <a16:creationId xmlns:a16="http://schemas.microsoft.com/office/drawing/2014/main" id="{0D851160-2D85-D745-9842-D19551498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CE37C7-4E79-B747-8E55-68437E2B73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DAE07-71A7-BA45-A7E8-C3B1BEF00660}" type="slidenum">
              <a:rPr lang="en-US" smtClean="0"/>
              <a:t>‹#›</a:t>
            </a:fld>
            <a:endParaRPr lang="en-US"/>
          </a:p>
        </p:txBody>
      </p:sp>
    </p:spTree>
    <p:extLst>
      <p:ext uri="{BB962C8B-B14F-4D97-AF65-F5344CB8AC3E}">
        <p14:creationId xmlns:p14="http://schemas.microsoft.com/office/powerpoint/2010/main" val="1619205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390953" y="612844"/>
            <a:ext cx="9410093" cy="5632311"/>
          </a:xfrm>
          <a:prstGeom prst="rect">
            <a:avLst/>
          </a:prstGeom>
          <a:solidFill>
            <a:schemeClr val="tx1">
              <a:alpha val="54895"/>
            </a:schemeClr>
          </a:solidFill>
        </p:spPr>
        <p:txBody>
          <a:bodyPr wrap="square" lIns="91440" tIns="45720" rIns="91440" bIns="45720">
            <a:spAutoFit/>
          </a:bodyPr>
          <a:lstStyle/>
          <a:p>
            <a:r>
              <a:rPr lang="en-US" sz="12000" cap="none" spc="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Forgiveness Lived Out Loud</a:t>
            </a:r>
            <a:endParaRPr lang="en-US" sz="12000" cap="none" spc="0" dirty="0">
              <a:ln w="0"/>
              <a:solidFill>
                <a:schemeClr val="bg1">
                  <a:lumMod val="8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7175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204174" y="428178"/>
            <a:ext cx="9783651" cy="3046988"/>
          </a:xfrm>
          <a:prstGeom prst="rect">
            <a:avLst/>
          </a:prstGeom>
          <a:solidFill>
            <a:schemeClr val="tx1">
              <a:alpha val="54895"/>
            </a:schemeClr>
          </a:solidFill>
        </p:spPr>
        <p:txBody>
          <a:bodyPr wrap="square" lIns="91440" tIns="45720" rIns="91440" bIns="45720">
            <a:spAutoFit/>
          </a:bodyPr>
          <a:lstStyle/>
          <a:p>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21</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"So therefore, do not be afraid; I will provide for you and your little ones." So, he comforted them and spoke kindly to them. (Gen. 50:15-21)</a:t>
            </a:r>
          </a:p>
        </p:txBody>
      </p:sp>
    </p:spTree>
    <p:extLst>
      <p:ext uri="{BB962C8B-B14F-4D97-AF65-F5344CB8AC3E}">
        <p14:creationId xmlns:p14="http://schemas.microsoft.com/office/powerpoint/2010/main" val="1307513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0"/>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3048" y="383488"/>
            <a:ext cx="12188952" cy="1015663"/>
          </a:xfrm>
          <a:prstGeom prst="rect">
            <a:avLst/>
          </a:prstGeom>
          <a:solidFill>
            <a:schemeClr val="tx1"/>
          </a:solidFill>
        </p:spPr>
        <p:txBody>
          <a:bodyPr wrap="square" lIns="91440" tIns="45720" rIns="91440" bIns="45720">
            <a:spAutoFit/>
          </a:bodyPr>
          <a:lstStyle/>
          <a:p>
            <a:pPr algn="ctr"/>
            <a:r>
              <a:rPr lang="en-US" sz="6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If You have forgiven someone</a:t>
            </a:r>
          </a:p>
        </p:txBody>
      </p:sp>
      <p:sp>
        <p:nvSpPr>
          <p:cNvPr id="5" name="Rectangle 4">
            <a:extLst>
              <a:ext uri="{FF2B5EF4-FFF2-40B4-BE49-F238E27FC236}">
                <a16:creationId xmlns:a16="http://schemas.microsoft.com/office/drawing/2014/main" id="{A8854F9C-0D0C-C14C-9A69-2F6D477F8CB4}"/>
              </a:ext>
            </a:extLst>
          </p:cNvPr>
          <p:cNvSpPr/>
          <p:nvPr/>
        </p:nvSpPr>
        <p:spPr>
          <a:xfrm>
            <a:off x="3048" y="1399151"/>
            <a:ext cx="12188952" cy="830997"/>
          </a:xfrm>
          <a:prstGeom prst="rect">
            <a:avLst/>
          </a:prstGeom>
          <a:solidFill>
            <a:schemeClr val="tx1">
              <a:alpha val="54895"/>
            </a:schemeClr>
          </a:solidFill>
        </p:spPr>
        <p:txBody>
          <a:bodyPr wrap="square" lIns="91440" tIns="45720" rIns="91440" bIns="45720">
            <a:spAutoFit/>
          </a:bodyPr>
          <a:lstStyle/>
          <a:p>
            <a:pPr algn="ctr">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You Quit Telling The </a:t>
            </a:r>
            <a:r>
              <a:rPr lang="en-US" sz="4800" u="sng" dirty="0">
                <a:ln w="0"/>
                <a:solidFill>
                  <a:srgbClr val="FFFF00"/>
                </a:solidFill>
                <a:effectLst>
                  <a:outerShdw blurRad="50800" dist="38100" dir="2700000" algn="tl" rotWithShape="0">
                    <a:prstClr val="black">
                      <a:alpha val="40000"/>
                    </a:prstClr>
                  </a:outerShdw>
                </a:effectLst>
                <a:latin typeface="Baskerville Old Face" panose="02020602080505020303" pitchFamily="18" charset="77"/>
              </a:rPr>
              <a:t>Story</a:t>
            </a:r>
          </a:p>
        </p:txBody>
      </p:sp>
      <p:sp>
        <p:nvSpPr>
          <p:cNvPr id="6" name="Rectangle 5">
            <a:extLst>
              <a:ext uri="{FF2B5EF4-FFF2-40B4-BE49-F238E27FC236}">
                <a16:creationId xmlns:a16="http://schemas.microsoft.com/office/drawing/2014/main" id="{FED6F286-981E-5946-970A-F8A1CC682460}"/>
              </a:ext>
            </a:extLst>
          </p:cNvPr>
          <p:cNvSpPr/>
          <p:nvPr/>
        </p:nvSpPr>
        <p:spPr>
          <a:xfrm>
            <a:off x="4368800" y="2959153"/>
            <a:ext cx="7562453" cy="3785652"/>
          </a:xfrm>
          <a:prstGeom prst="rect">
            <a:avLst/>
          </a:prstGeom>
          <a:solidFill>
            <a:schemeClr val="tx1">
              <a:alpha val="54895"/>
            </a:schemeClr>
          </a:solidFill>
        </p:spPr>
        <p:txBody>
          <a:bodyPr wrap="square" lIns="91440" tIns="45720" rIns="91440" bIns="45720">
            <a:spAutoFit/>
          </a:bodyPr>
          <a:lstStyle/>
          <a:p>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Then Joseph could not control himself before all those who stood by him, and he cried, "Have everyone go out from me." (Gen. 45:1)</a:t>
            </a:r>
          </a:p>
        </p:txBody>
      </p:sp>
    </p:spTree>
    <p:extLst>
      <p:ext uri="{BB962C8B-B14F-4D97-AF65-F5344CB8AC3E}">
        <p14:creationId xmlns:p14="http://schemas.microsoft.com/office/powerpoint/2010/main" val="393638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0"/>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3048" y="383488"/>
            <a:ext cx="12188952" cy="1015663"/>
          </a:xfrm>
          <a:prstGeom prst="rect">
            <a:avLst/>
          </a:prstGeom>
          <a:solidFill>
            <a:schemeClr val="tx1"/>
          </a:solidFill>
        </p:spPr>
        <p:txBody>
          <a:bodyPr wrap="square" lIns="91440" tIns="45720" rIns="91440" bIns="45720">
            <a:spAutoFit/>
          </a:bodyPr>
          <a:lstStyle/>
          <a:p>
            <a:pPr algn="ctr"/>
            <a:r>
              <a:rPr lang="en-US" sz="6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If You have forgiven someone</a:t>
            </a:r>
          </a:p>
        </p:txBody>
      </p:sp>
      <p:sp>
        <p:nvSpPr>
          <p:cNvPr id="5" name="Rectangle 4">
            <a:extLst>
              <a:ext uri="{FF2B5EF4-FFF2-40B4-BE49-F238E27FC236}">
                <a16:creationId xmlns:a16="http://schemas.microsoft.com/office/drawing/2014/main" id="{A8854F9C-0D0C-C14C-9A69-2F6D477F8CB4}"/>
              </a:ext>
            </a:extLst>
          </p:cNvPr>
          <p:cNvSpPr/>
          <p:nvPr/>
        </p:nvSpPr>
        <p:spPr>
          <a:xfrm>
            <a:off x="3048" y="1399151"/>
            <a:ext cx="12188952" cy="830997"/>
          </a:xfrm>
          <a:prstGeom prst="rect">
            <a:avLst/>
          </a:prstGeom>
          <a:solidFill>
            <a:schemeClr val="tx1">
              <a:alpha val="54895"/>
            </a:schemeClr>
          </a:solidFill>
        </p:spPr>
        <p:txBody>
          <a:bodyPr wrap="square" lIns="91440" tIns="45720" rIns="91440" bIns="45720">
            <a:spAutoFit/>
          </a:bodyPr>
          <a:lstStyle/>
          <a:p>
            <a:pPr algn="ctr">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You Quit Telling The </a:t>
            </a:r>
            <a:r>
              <a:rPr lang="en-US" sz="4800" u="sng" dirty="0">
                <a:ln w="0"/>
                <a:solidFill>
                  <a:srgbClr val="FFFF00"/>
                </a:solidFill>
                <a:effectLst>
                  <a:outerShdw blurRad="50800" dist="38100" dir="2700000" algn="tl" rotWithShape="0">
                    <a:prstClr val="black">
                      <a:alpha val="40000"/>
                    </a:prstClr>
                  </a:outerShdw>
                </a:effectLst>
                <a:latin typeface="Baskerville Old Face" panose="02020602080505020303" pitchFamily="18" charset="77"/>
              </a:rPr>
              <a:t>Story</a:t>
            </a:r>
          </a:p>
        </p:txBody>
      </p:sp>
      <p:sp>
        <p:nvSpPr>
          <p:cNvPr id="7" name="Rectangle 6">
            <a:extLst>
              <a:ext uri="{FF2B5EF4-FFF2-40B4-BE49-F238E27FC236}">
                <a16:creationId xmlns:a16="http://schemas.microsoft.com/office/drawing/2014/main" id="{0D18676A-B7BA-4E4F-8EAC-8F09EA928B85}"/>
              </a:ext>
            </a:extLst>
          </p:cNvPr>
          <p:cNvSpPr/>
          <p:nvPr/>
        </p:nvSpPr>
        <p:spPr>
          <a:xfrm>
            <a:off x="3048" y="2230148"/>
            <a:ext cx="12188952" cy="830997"/>
          </a:xfrm>
          <a:prstGeom prst="rect">
            <a:avLst/>
          </a:prstGeom>
          <a:solidFill>
            <a:schemeClr val="tx1">
              <a:alpha val="54895"/>
            </a:schemeClr>
          </a:solidFill>
        </p:spPr>
        <p:txBody>
          <a:bodyPr wrap="square" lIns="91440" tIns="45720" rIns="91440" bIns="45720">
            <a:spAutoFit/>
          </a:bodyPr>
          <a:lstStyle/>
          <a:p>
            <a:pPr algn="ctr">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No </a:t>
            </a:r>
            <a:r>
              <a:rPr lang="en-US" sz="4800" u="sng" dirty="0">
                <a:ln w="0"/>
                <a:solidFill>
                  <a:srgbClr val="FFFF00"/>
                </a:solidFill>
                <a:effectLst>
                  <a:outerShdw blurRad="50800" dist="38100" dir="2700000" algn="tl" rotWithShape="0">
                    <a:prstClr val="black">
                      <a:alpha val="40000"/>
                    </a:prstClr>
                  </a:outerShdw>
                </a:effectLst>
                <a:latin typeface="Baskerville Old Face" panose="02020602080505020303" pitchFamily="18" charset="77"/>
              </a:rPr>
              <a:t>Apology</a:t>
            </a: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 is needed</a:t>
            </a:r>
          </a:p>
        </p:txBody>
      </p:sp>
      <p:sp>
        <p:nvSpPr>
          <p:cNvPr id="9" name="Rectangle 8">
            <a:extLst>
              <a:ext uri="{FF2B5EF4-FFF2-40B4-BE49-F238E27FC236}">
                <a16:creationId xmlns:a16="http://schemas.microsoft.com/office/drawing/2014/main" id="{2665C18F-FDF5-AA40-9A01-623A61E100B2}"/>
              </a:ext>
            </a:extLst>
          </p:cNvPr>
          <p:cNvSpPr/>
          <p:nvPr/>
        </p:nvSpPr>
        <p:spPr>
          <a:xfrm>
            <a:off x="3048" y="3061145"/>
            <a:ext cx="12188952" cy="830997"/>
          </a:xfrm>
          <a:prstGeom prst="rect">
            <a:avLst/>
          </a:prstGeom>
          <a:solidFill>
            <a:schemeClr val="tx1">
              <a:alpha val="54895"/>
            </a:schemeClr>
          </a:solidFill>
        </p:spPr>
        <p:txBody>
          <a:bodyPr wrap="square" lIns="91440" tIns="45720" rIns="91440" bIns="45720">
            <a:spAutoFit/>
          </a:bodyPr>
          <a:lstStyle/>
          <a:p>
            <a:pPr algn="ctr">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No </a:t>
            </a:r>
            <a:r>
              <a:rPr lang="en-US" sz="4800" u="sng" dirty="0">
                <a:ln w="0"/>
                <a:solidFill>
                  <a:srgbClr val="FFFF00"/>
                </a:solidFill>
                <a:effectLst>
                  <a:outerShdw blurRad="50800" dist="38100" dir="2700000" algn="tl" rotWithShape="0">
                    <a:prstClr val="black">
                      <a:alpha val="40000"/>
                    </a:prstClr>
                  </a:outerShdw>
                </a:effectLst>
                <a:latin typeface="Baskerville Old Face" panose="02020602080505020303" pitchFamily="18" charset="77"/>
              </a:rPr>
              <a:t>Fear</a:t>
            </a: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 in encounter</a:t>
            </a:r>
          </a:p>
        </p:txBody>
      </p:sp>
      <p:sp>
        <p:nvSpPr>
          <p:cNvPr id="10" name="Rectangle 9">
            <a:extLst>
              <a:ext uri="{FF2B5EF4-FFF2-40B4-BE49-F238E27FC236}">
                <a16:creationId xmlns:a16="http://schemas.microsoft.com/office/drawing/2014/main" id="{A3445126-0D0A-B241-8163-19A005A455F6}"/>
              </a:ext>
            </a:extLst>
          </p:cNvPr>
          <p:cNvSpPr/>
          <p:nvPr/>
        </p:nvSpPr>
        <p:spPr>
          <a:xfrm>
            <a:off x="326316" y="4356045"/>
            <a:ext cx="11539367" cy="2308324"/>
          </a:xfrm>
          <a:prstGeom prst="rect">
            <a:avLst/>
          </a:prstGeom>
          <a:solidFill>
            <a:schemeClr val="tx1">
              <a:alpha val="54895"/>
            </a:schemeClr>
          </a:solidFill>
        </p:spPr>
        <p:txBody>
          <a:bodyPr wrap="square" lIns="91440" tIns="45720" rIns="91440" bIns="45720">
            <a:spAutoFit/>
          </a:bodyPr>
          <a:lstStyle/>
          <a:p>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Then Joseph said to his brothers, "Please come closer to me." And they came closer. (Gen. 45:4)</a:t>
            </a:r>
          </a:p>
        </p:txBody>
      </p:sp>
    </p:spTree>
    <p:extLst>
      <p:ext uri="{BB962C8B-B14F-4D97-AF65-F5344CB8AC3E}">
        <p14:creationId xmlns:p14="http://schemas.microsoft.com/office/powerpoint/2010/main" val="352302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0"/>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3048" y="383488"/>
            <a:ext cx="12188952" cy="1015663"/>
          </a:xfrm>
          <a:prstGeom prst="rect">
            <a:avLst/>
          </a:prstGeom>
          <a:solidFill>
            <a:schemeClr val="tx1"/>
          </a:solidFill>
        </p:spPr>
        <p:txBody>
          <a:bodyPr wrap="square" lIns="91440" tIns="45720" rIns="91440" bIns="45720">
            <a:spAutoFit/>
          </a:bodyPr>
          <a:lstStyle/>
          <a:p>
            <a:pPr algn="ctr"/>
            <a:r>
              <a:rPr lang="en-US" sz="6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If You have forgiven someone</a:t>
            </a:r>
          </a:p>
        </p:txBody>
      </p:sp>
      <p:sp>
        <p:nvSpPr>
          <p:cNvPr id="5" name="Rectangle 4">
            <a:extLst>
              <a:ext uri="{FF2B5EF4-FFF2-40B4-BE49-F238E27FC236}">
                <a16:creationId xmlns:a16="http://schemas.microsoft.com/office/drawing/2014/main" id="{A8854F9C-0D0C-C14C-9A69-2F6D477F8CB4}"/>
              </a:ext>
            </a:extLst>
          </p:cNvPr>
          <p:cNvSpPr/>
          <p:nvPr/>
        </p:nvSpPr>
        <p:spPr>
          <a:xfrm>
            <a:off x="3048" y="1399151"/>
            <a:ext cx="12188952" cy="830997"/>
          </a:xfrm>
          <a:prstGeom prst="rect">
            <a:avLst/>
          </a:prstGeom>
          <a:solidFill>
            <a:schemeClr val="tx1">
              <a:alpha val="54895"/>
            </a:schemeClr>
          </a:solidFill>
        </p:spPr>
        <p:txBody>
          <a:bodyPr wrap="square" lIns="91440" tIns="45720" rIns="91440" bIns="45720">
            <a:spAutoFit/>
          </a:bodyPr>
          <a:lstStyle/>
          <a:p>
            <a:pPr algn="ctr">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You Quit Telling The </a:t>
            </a:r>
            <a:r>
              <a:rPr lang="en-US" sz="4800" u="sng" dirty="0">
                <a:ln w="0"/>
                <a:solidFill>
                  <a:srgbClr val="FFFF00"/>
                </a:solidFill>
                <a:effectLst>
                  <a:outerShdw blurRad="50800" dist="38100" dir="2700000" algn="tl" rotWithShape="0">
                    <a:prstClr val="black">
                      <a:alpha val="40000"/>
                    </a:prstClr>
                  </a:outerShdw>
                </a:effectLst>
                <a:latin typeface="Baskerville Old Face" panose="02020602080505020303" pitchFamily="18" charset="77"/>
              </a:rPr>
              <a:t>Story</a:t>
            </a:r>
          </a:p>
        </p:txBody>
      </p:sp>
      <p:sp>
        <p:nvSpPr>
          <p:cNvPr id="7" name="Rectangle 6">
            <a:extLst>
              <a:ext uri="{FF2B5EF4-FFF2-40B4-BE49-F238E27FC236}">
                <a16:creationId xmlns:a16="http://schemas.microsoft.com/office/drawing/2014/main" id="{0D18676A-B7BA-4E4F-8EAC-8F09EA928B85}"/>
              </a:ext>
            </a:extLst>
          </p:cNvPr>
          <p:cNvSpPr/>
          <p:nvPr/>
        </p:nvSpPr>
        <p:spPr>
          <a:xfrm>
            <a:off x="3048" y="2230148"/>
            <a:ext cx="12188952" cy="830997"/>
          </a:xfrm>
          <a:prstGeom prst="rect">
            <a:avLst/>
          </a:prstGeom>
          <a:solidFill>
            <a:schemeClr val="tx1">
              <a:alpha val="54895"/>
            </a:schemeClr>
          </a:solidFill>
        </p:spPr>
        <p:txBody>
          <a:bodyPr wrap="square" lIns="91440" tIns="45720" rIns="91440" bIns="45720">
            <a:spAutoFit/>
          </a:bodyPr>
          <a:lstStyle/>
          <a:p>
            <a:pPr algn="ctr">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No </a:t>
            </a:r>
            <a:r>
              <a:rPr lang="en-US" sz="4800" u="sng" dirty="0">
                <a:ln w="0"/>
                <a:solidFill>
                  <a:srgbClr val="FFFF00"/>
                </a:solidFill>
                <a:effectLst>
                  <a:outerShdw blurRad="50800" dist="38100" dir="2700000" algn="tl" rotWithShape="0">
                    <a:prstClr val="black">
                      <a:alpha val="40000"/>
                    </a:prstClr>
                  </a:outerShdw>
                </a:effectLst>
                <a:latin typeface="Baskerville Old Face" panose="02020602080505020303" pitchFamily="18" charset="77"/>
              </a:rPr>
              <a:t>Apology</a:t>
            </a: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 is needed</a:t>
            </a:r>
          </a:p>
        </p:txBody>
      </p:sp>
      <p:sp>
        <p:nvSpPr>
          <p:cNvPr id="9" name="Rectangle 8">
            <a:extLst>
              <a:ext uri="{FF2B5EF4-FFF2-40B4-BE49-F238E27FC236}">
                <a16:creationId xmlns:a16="http://schemas.microsoft.com/office/drawing/2014/main" id="{2665C18F-FDF5-AA40-9A01-623A61E100B2}"/>
              </a:ext>
            </a:extLst>
          </p:cNvPr>
          <p:cNvSpPr/>
          <p:nvPr/>
        </p:nvSpPr>
        <p:spPr>
          <a:xfrm>
            <a:off x="3048" y="3061145"/>
            <a:ext cx="12188952" cy="830997"/>
          </a:xfrm>
          <a:prstGeom prst="rect">
            <a:avLst/>
          </a:prstGeom>
          <a:solidFill>
            <a:schemeClr val="tx1">
              <a:alpha val="54895"/>
            </a:schemeClr>
          </a:solidFill>
        </p:spPr>
        <p:txBody>
          <a:bodyPr wrap="square" lIns="91440" tIns="45720" rIns="91440" bIns="45720">
            <a:spAutoFit/>
          </a:bodyPr>
          <a:lstStyle/>
          <a:p>
            <a:pPr algn="ctr">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No </a:t>
            </a:r>
            <a:r>
              <a:rPr lang="en-US" sz="4800" u="sng" dirty="0">
                <a:ln w="0"/>
                <a:solidFill>
                  <a:srgbClr val="FFFF00"/>
                </a:solidFill>
                <a:effectLst>
                  <a:outerShdw blurRad="50800" dist="38100" dir="2700000" algn="tl" rotWithShape="0">
                    <a:prstClr val="black">
                      <a:alpha val="40000"/>
                    </a:prstClr>
                  </a:outerShdw>
                </a:effectLst>
                <a:latin typeface="Baskerville Old Face" panose="02020602080505020303" pitchFamily="18" charset="77"/>
              </a:rPr>
              <a:t>Fear</a:t>
            </a: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 in encounter</a:t>
            </a:r>
          </a:p>
        </p:txBody>
      </p:sp>
      <p:sp>
        <p:nvSpPr>
          <p:cNvPr id="11" name="Rectangle 10">
            <a:extLst>
              <a:ext uri="{FF2B5EF4-FFF2-40B4-BE49-F238E27FC236}">
                <a16:creationId xmlns:a16="http://schemas.microsoft.com/office/drawing/2014/main" id="{77B0E893-62C4-9142-A39E-369FDFE4B7BE}"/>
              </a:ext>
            </a:extLst>
          </p:cNvPr>
          <p:cNvSpPr/>
          <p:nvPr/>
        </p:nvSpPr>
        <p:spPr>
          <a:xfrm>
            <a:off x="3048" y="3892142"/>
            <a:ext cx="12188952" cy="830997"/>
          </a:xfrm>
          <a:prstGeom prst="rect">
            <a:avLst/>
          </a:prstGeom>
          <a:solidFill>
            <a:schemeClr val="tx1">
              <a:alpha val="54895"/>
            </a:schemeClr>
          </a:solidFill>
        </p:spPr>
        <p:txBody>
          <a:bodyPr wrap="square" lIns="91440" tIns="45720" rIns="91440" bIns="45720">
            <a:spAutoFit/>
          </a:bodyPr>
          <a:lstStyle/>
          <a:p>
            <a:pPr algn="ctr">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No </a:t>
            </a:r>
            <a:r>
              <a:rPr lang="en-US" sz="4800" u="sng" dirty="0">
                <a:ln w="0"/>
                <a:solidFill>
                  <a:srgbClr val="FFFF00"/>
                </a:solidFill>
                <a:effectLst>
                  <a:outerShdw blurRad="50800" dist="38100" dir="2700000" algn="tl" rotWithShape="0">
                    <a:prstClr val="black">
                      <a:alpha val="40000"/>
                    </a:prstClr>
                  </a:outerShdw>
                </a:effectLst>
                <a:latin typeface="Baskerville Old Face" panose="02020602080505020303" pitchFamily="18" charset="77"/>
              </a:rPr>
              <a:t>Guilt</a:t>
            </a: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 for them</a:t>
            </a:r>
          </a:p>
        </p:txBody>
      </p:sp>
      <p:sp>
        <p:nvSpPr>
          <p:cNvPr id="12" name="Rectangle 11">
            <a:extLst>
              <a:ext uri="{FF2B5EF4-FFF2-40B4-BE49-F238E27FC236}">
                <a16:creationId xmlns:a16="http://schemas.microsoft.com/office/drawing/2014/main" id="{44C02083-A219-2F4B-8318-BD91BA52AD59}"/>
              </a:ext>
            </a:extLst>
          </p:cNvPr>
          <p:cNvSpPr/>
          <p:nvPr/>
        </p:nvSpPr>
        <p:spPr>
          <a:xfrm>
            <a:off x="326316" y="4848483"/>
            <a:ext cx="11539367" cy="2123658"/>
          </a:xfrm>
          <a:prstGeom prst="rect">
            <a:avLst/>
          </a:prstGeom>
          <a:solidFill>
            <a:schemeClr val="tx1">
              <a:alpha val="54895"/>
            </a:schemeClr>
          </a:solidFill>
        </p:spPr>
        <p:txBody>
          <a:bodyPr wrap="square" lIns="91440" tIns="45720" rIns="91440" bIns="45720">
            <a:spAutoFit/>
          </a:bodyPr>
          <a:lstStyle/>
          <a:p>
            <a:r>
              <a:rPr lang="en-US" sz="44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"Now do not be grieved or angry with yourselves, because you sold me here, for God sent me before you to preserve life. (Gen. 45:5)</a:t>
            </a:r>
          </a:p>
        </p:txBody>
      </p:sp>
    </p:spTree>
    <p:extLst>
      <p:ext uri="{BB962C8B-B14F-4D97-AF65-F5344CB8AC3E}">
        <p14:creationId xmlns:p14="http://schemas.microsoft.com/office/powerpoint/2010/main" val="167198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0"/>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3048" y="383488"/>
            <a:ext cx="12188952" cy="1015663"/>
          </a:xfrm>
          <a:prstGeom prst="rect">
            <a:avLst/>
          </a:prstGeom>
          <a:solidFill>
            <a:schemeClr val="tx1"/>
          </a:solidFill>
        </p:spPr>
        <p:txBody>
          <a:bodyPr wrap="square" lIns="91440" tIns="45720" rIns="91440" bIns="45720">
            <a:spAutoFit/>
          </a:bodyPr>
          <a:lstStyle/>
          <a:p>
            <a:pPr algn="ctr"/>
            <a:r>
              <a:rPr lang="en-US" sz="6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If You have forgiven someone</a:t>
            </a:r>
          </a:p>
        </p:txBody>
      </p:sp>
      <p:sp>
        <p:nvSpPr>
          <p:cNvPr id="5" name="Rectangle 4">
            <a:extLst>
              <a:ext uri="{FF2B5EF4-FFF2-40B4-BE49-F238E27FC236}">
                <a16:creationId xmlns:a16="http://schemas.microsoft.com/office/drawing/2014/main" id="{A8854F9C-0D0C-C14C-9A69-2F6D477F8CB4}"/>
              </a:ext>
            </a:extLst>
          </p:cNvPr>
          <p:cNvSpPr/>
          <p:nvPr/>
        </p:nvSpPr>
        <p:spPr>
          <a:xfrm>
            <a:off x="3048" y="1399151"/>
            <a:ext cx="12188952" cy="830997"/>
          </a:xfrm>
          <a:prstGeom prst="rect">
            <a:avLst/>
          </a:prstGeom>
          <a:solidFill>
            <a:schemeClr val="tx1">
              <a:alpha val="54895"/>
            </a:schemeClr>
          </a:solidFill>
        </p:spPr>
        <p:txBody>
          <a:bodyPr wrap="square" lIns="91440" tIns="45720" rIns="91440" bIns="45720">
            <a:spAutoFit/>
          </a:bodyPr>
          <a:lstStyle/>
          <a:p>
            <a:pPr algn="ctr">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You Quit Telling The </a:t>
            </a:r>
            <a:r>
              <a:rPr lang="en-US" sz="4800" u="sng" dirty="0">
                <a:ln w="0"/>
                <a:solidFill>
                  <a:srgbClr val="FFFF00"/>
                </a:solidFill>
                <a:effectLst>
                  <a:outerShdw blurRad="50800" dist="38100" dir="2700000" algn="tl" rotWithShape="0">
                    <a:prstClr val="black">
                      <a:alpha val="40000"/>
                    </a:prstClr>
                  </a:outerShdw>
                </a:effectLst>
                <a:latin typeface="Baskerville Old Face" panose="02020602080505020303" pitchFamily="18" charset="77"/>
              </a:rPr>
              <a:t>Story</a:t>
            </a:r>
          </a:p>
        </p:txBody>
      </p:sp>
      <p:sp>
        <p:nvSpPr>
          <p:cNvPr id="7" name="Rectangle 6">
            <a:extLst>
              <a:ext uri="{FF2B5EF4-FFF2-40B4-BE49-F238E27FC236}">
                <a16:creationId xmlns:a16="http://schemas.microsoft.com/office/drawing/2014/main" id="{0D18676A-B7BA-4E4F-8EAC-8F09EA928B85}"/>
              </a:ext>
            </a:extLst>
          </p:cNvPr>
          <p:cNvSpPr/>
          <p:nvPr/>
        </p:nvSpPr>
        <p:spPr>
          <a:xfrm>
            <a:off x="3048" y="2230148"/>
            <a:ext cx="12188952" cy="830997"/>
          </a:xfrm>
          <a:prstGeom prst="rect">
            <a:avLst/>
          </a:prstGeom>
          <a:solidFill>
            <a:schemeClr val="tx1">
              <a:alpha val="54895"/>
            </a:schemeClr>
          </a:solidFill>
        </p:spPr>
        <p:txBody>
          <a:bodyPr wrap="square" lIns="91440" tIns="45720" rIns="91440" bIns="45720">
            <a:spAutoFit/>
          </a:bodyPr>
          <a:lstStyle/>
          <a:p>
            <a:pPr algn="ctr">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No </a:t>
            </a:r>
            <a:r>
              <a:rPr lang="en-US" sz="4800" u="sng" dirty="0">
                <a:ln w="0"/>
                <a:solidFill>
                  <a:srgbClr val="FFFF00"/>
                </a:solidFill>
                <a:effectLst>
                  <a:outerShdw blurRad="50800" dist="38100" dir="2700000" algn="tl" rotWithShape="0">
                    <a:prstClr val="black">
                      <a:alpha val="40000"/>
                    </a:prstClr>
                  </a:outerShdw>
                </a:effectLst>
                <a:latin typeface="Baskerville Old Face" panose="02020602080505020303" pitchFamily="18" charset="77"/>
              </a:rPr>
              <a:t>Apology</a:t>
            </a: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 is needed</a:t>
            </a:r>
          </a:p>
        </p:txBody>
      </p:sp>
      <p:sp>
        <p:nvSpPr>
          <p:cNvPr id="9" name="Rectangle 8">
            <a:extLst>
              <a:ext uri="{FF2B5EF4-FFF2-40B4-BE49-F238E27FC236}">
                <a16:creationId xmlns:a16="http://schemas.microsoft.com/office/drawing/2014/main" id="{2665C18F-FDF5-AA40-9A01-623A61E100B2}"/>
              </a:ext>
            </a:extLst>
          </p:cNvPr>
          <p:cNvSpPr/>
          <p:nvPr/>
        </p:nvSpPr>
        <p:spPr>
          <a:xfrm>
            <a:off x="3048" y="3061145"/>
            <a:ext cx="12188952" cy="830997"/>
          </a:xfrm>
          <a:prstGeom prst="rect">
            <a:avLst/>
          </a:prstGeom>
          <a:solidFill>
            <a:schemeClr val="tx1">
              <a:alpha val="54895"/>
            </a:schemeClr>
          </a:solidFill>
        </p:spPr>
        <p:txBody>
          <a:bodyPr wrap="square" lIns="91440" tIns="45720" rIns="91440" bIns="45720">
            <a:spAutoFit/>
          </a:bodyPr>
          <a:lstStyle/>
          <a:p>
            <a:pPr algn="ctr">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No </a:t>
            </a:r>
            <a:r>
              <a:rPr lang="en-US" sz="4800" u="sng" dirty="0">
                <a:ln w="0"/>
                <a:solidFill>
                  <a:srgbClr val="FFFF00"/>
                </a:solidFill>
                <a:effectLst>
                  <a:outerShdw blurRad="50800" dist="38100" dir="2700000" algn="tl" rotWithShape="0">
                    <a:prstClr val="black">
                      <a:alpha val="40000"/>
                    </a:prstClr>
                  </a:outerShdw>
                </a:effectLst>
                <a:latin typeface="Baskerville Old Face" panose="02020602080505020303" pitchFamily="18" charset="77"/>
              </a:rPr>
              <a:t>Fear</a:t>
            </a: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 in encounter</a:t>
            </a:r>
          </a:p>
        </p:txBody>
      </p:sp>
      <p:sp>
        <p:nvSpPr>
          <p:cNvPr id="11" name="Rectangle 10">
            <a:extLst>
              <a:ext uri="{FF2B5EF4-FFF2-40B4-BE49-F238E27FC236}">
                <a16:creationId xmlns:a16="http://schemas.microsoft.com/office/drawing/2014/main" id="{77B0E893-62C4-9142-A39E-369FDFE4B7BE}"/>
              </a:ext>
            </a:extLst>
          </p:cNvPr>
          <p:cNvSpPr/>
          <p:nvPr/>
        </p:nvSpPr>
        <p:spPr>
          <a:xfrm>
            <a:off x="3048" y="3892142"/>
            <a:ext cx="12188952" cy="830997"/>
          </a:xfrm>
          <a:prstGeom prst="rect">
            <a:avLst/>
          </a:prstGeom>
          <a:solidFill>
            <a:schemeClr val="tx1">
              <a:alpha val="54895"/>
            </a:schemeClr>
          </a:solidFill>
        </p:spPr>
        <p:txBody>
          <a:bodyPr wrap="square" lIns="91440" tIns="45720" rIns="91440" bIns="45720">
            <a:spAutoFit/>
          </a:bodyPr>
          <a:lstStyle/>
          <a:p>
            <a:pPr algn="ctr">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No </a:t>
            </a:r>
            <a:r>
              <a:rPr lang="en-US" sz="4800" u="sng" dirty="0">
                <a:ln w="0"/>
                <a:solidFill>
                  <a:srgbClr val="FFFF00"/>
                </a:solidFill>
                <a:effectLst>
                  <a:outerShdw blurRad="50800" dist="38100" dir="2700000" algn="tl" rotWithShape="0">
                    <a:prstClr val="black">
                      <a:alpha val="40000"/>
                    </a:prstClr>
                  </a:outerShdw>
                </a:effectLst>
                <a:latin typeface="Baskerville Old Face" panose="02020602080505020303" pitchFamily="18" charset="77"/>
              </a:rPr>
              <a:t>Guilt</a:t>
            </a: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 for them</a:t>
            </a:r>
          </a:p>
        </p:txBody>
      </p:sp>
      <p:sp>
        <p:nvSpPr>
          <p:cNvPr id="10" name="Rectangle 9">
            <a:extLst>
              <a:ext uri="{FF2B5EF4-FFF2-40B4-BE49-F238E27FC236}">
                <a16:creationId xmlns:a16="http://schemas.microsoft.com/office/drawing/2014/main" id="{1F100647-12F5-4245-9AA0-1E436A55BF0E}"/>
              </a:ext>
            </a:extLst>
          </p:cNvPr>
          <p:cNvSpPr/>
          <p:nvPr/>
        </p:nvSpPr>
        <p:spPr>
          <a:xfrm>
            <a:off x="3048" y="4723139"/>
            <a:ext cx="12188952" cy="830997"/>
          </a:xfrm>
          <a:prstGeom prst="rect">
            <a:avLst/>
          </a:prstGeom>
          <a:solidFill>
            <a:schemeClr val="tx1">
              <a:alpha val="54895"/>
            </a:schemeClr>
          </a:solidFill>
        </p:spPr>
        <p:txBody>
          <a:bodyPr wrap="square" lIns="91440" tIns="45720" rIns="91440" bIns="45720">
            <a:spAutoFit/>
          </a:bodyPr>
          <a:lstStyle/>
          <a:p>
            <a:pPr algn="ctr">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No </a:t>
            </a:r>
            <a:r>
              <a:rPr lang="en-US" sz="4800" u="sng" dirty="0">
                <a:ln w="0"/>
                <a:solidFill>
                  <a:srgbClr val="FFFF00"/>
                </a:solidFill>
                <a:effectLst>
                  <a:outerShdw blurRad="50800" dist="38100" dir="2700000" algn="tl" rotWithShape="0">
                    <a:prstClr val="black">
                      <a:alpha val="40000"/>
                    </a:prstClr>
                  </a:outerShdw>
                </a:effectLst>
                <a:latin typeface="Baskerville Old Face" panose="02020602080505020303" pitchFamily="18" charset="77"/>
              </a:rPr>
              <a:t>Guilt</a:t>
            </a: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 for you</a:t>
            </a:r>
          </a:p>
        </p:txBody>
      </p:sp>
      <p:sp>
        <p:nvSpPr>
          <p:cNvPr id="13" name="Rectangle 12">
            <a:extLst>
              <a:ext uri="{FF2B5EF4-FFF2-40B4-BE49-F238E27FC236}">
                <a16:creationId xmlns:a16="http://schemas.microsoft.com/office/drawing/2014/main" id="{9BC4BEFC-A48C-CE46-ABD3-24795FBD64A7}"/>
              </a:ext>
            </a:extLst>
          </p:cNvPr>
          <p:cNvSpPr/>
          <p:nvPr/>
        </p:nvSpPr>
        <p:spPr>
          <a:xfrm>
            <a:off x="3048" y="5554136"/>
            <a:ext cx="12188952" cy="830997"/>
          </a:xfrm>
          <a:prstGeom prst="rect">
            <a:avLst/>
          </a:prstGeom>
          <a:solidFill>
            <a:schemeClr val="tx1">
              <a:alpha val="54895"/>
            </a:schemeClr>
          </a:solidFill>
        </p:spPr>
        <p:txBody>
          <a:bodyPr wrap="square" lIns="91440" tIns="45720" rIns="91440" bIns="45720">
            <a:spAutoFit/>
          </a:bodyPr>
          <a:lstStyle/>
          <a:p>
            <a:pPr algn="ctr">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Unrestrained </a:t>
            </a:r>
            <a:r>
              <a:rPr lang="en-US" sz="4800" u="sng" dirty="0">
                <a:ln w="0"/>
                <a:solidFill>
                  <a:srgbClr val="FFFF00"/>
                </a:solidFill>
                <a:effectLst>
                  <a:outerShdw blurRad="50800" dist="38100" dir="2700000" algn="tl" rotWithShape="0">
                    <a:prstClr val="black">
                      <a:alpha val="40000"/>
                    </a:prstClr>
                  </a:outerShdw>
                </a:effectLst>
                <a:latin typeface="Baskerville Old Face" panose="02020602080505020303" pitchFamily="18" charset="77"/>
              </a:rPr>
              <a:t>Love</a:t>
            </a:r>
          </a:p>
        </p:txBody>
      </p:sp>
    </p:spTree>
    <p:extLst>
      <p:ext uri="{BB962C8B-B14F-4D97-AF65-F5344CB8AC3E}">
        <p14:creationId xmlns:p14="http://schemas.microsoft.com/office/powerpoint/2010/main" val="78926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478715" y="335845"/>
            <a:ext cx="11234569" cy="6186309"/>
          </a:xfrm>
          <a:prstGeom prst="rect">
            <a:avLst/>
          </a:prstGeom>
          <a:solidFill>
            <a:schemeClr val="tx1">
              <a:alpha val="54895"/>
            </a:schemeClr>
          </a:solidFill>
        </p:spPr>
        <p:txBody>
          <a:bodyPr wrap="square" lIns="91440" tIns="45720" rIns="91440" bIns="45720">
            <a:spAutoFit/>
          </a:bodyPr>
          <a:lstStyle/>
          <a:p>
            <a:r>
              <a:rPr lang="en-US" sz="44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"Hurry and go up to my father, and say to him, 'Thus says your son Joseph, "God has made me lord of all Egypt; come down to me, do not delay. "You shall live in the land of Goshen, and you shall be near me, you and your children and your children's children and your flocks and your herds and all that you have. "There I will also provide for you, for there are still five years of famine to come (Gen. 45:9-11)</a:t>
            </a:r>
          </a:p>
        </p:txBody>
      </p:sp>
    </p:spTree>
    <p:extLst>
      <p:ext uri="{BB962C8B-B14F-4D97-AF65-F5344CB8AC3E}">
        <p14:creationId xmlns:p14="http://schemas.microsoft.com/office/powerpoint/2010/main" val="171192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54AED-2A3A-DF41-987A-6C3DFD9F33A5}"/>
              </a:ext>
            </a:extLst>
          </p:cNvPr>
          <p:cNvSpPr/>
          <p:nvPr/>
        </p:nvSpPr>
        <p:spPr>
          <a:xfrm>
            <a:off x="243374" y="1213009"/>
            <a:ext cx="8467383"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thelas" panose="02000503000000020003" pitchFamily="2" charset="77"/>
                <a:ea typeface="ＭＳ Ｐゴシック" panose="020B0600070205080204" pitchFamily="34" charset="-128"/>
                <a:cs typeface="+mn-cs"/>
              </a:rPr>
              <a:t>The</a:t>
            </a: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ＭＳ Ｐゴシック" panose="020B0600070205080204" pitchFamily="34" charset="-128"/>
                <a:cs typeface="+mn-cs"/>
              </a:rPr>
              <a:t>   </a:t>
            </a:r>
            <a:r>
              <a:rPr kumimoji="0" lang="en-US" sz="138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PPLE CHANCERY" panose="03020702040506060504" pitchFamily="66" charset="-79"/>
                <a:ea typeface="ＭＳ Ｐゴシック" panose="020B0600070205080204" pitchFamily="34" charset="-128"/>
                <a:cs typeface="APPLE CHANCERY" panose="03020702040506060504" pitchFamily="66" charset="-79"/>
              </a:rPr>
              <a:t>Eternal</a:t>
            </a:r>
            <a:endParaRPr kumimoji="0" lang="en-US" sz="54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PPLE CHANCERY" panose="03020702040506060504" pitchFamily="66" charset="-79"/>
              <a:ea typeface="ＭＳ Ｐゴシック" panose="020B0600070205080204" pitchFamily="34" charset="-128"/>
              <a:cs typeface="APPLE CHANCERY" panose="03020702040506060504" pitchFamily="66" charset="-79"/>
            </a:endParaRPr>
          </a:p>
        </p:txBody>
      </p:sp>
      <p:sp>
        <p:nvSpPr>
          <p:cNvPr id="4" name="Rectangle 3">
            <a:extLst>
              <a:ext uri="{FF2B5EF4-FFF2-40B4-BE49-F238E27FC236}">
                <a16:creationId xmlns:a16="http://schemas.microsoft.com/office/drawing/2014/main" id="{1A54F922-1BE1-D749-BF72-0CC85CB84CA4}"/>
              </a:ext>
            </a:extLst>
          </p:cNvPr>
          <p:cNvSpPr/>
          <p:nvPr/>
        </p:nvSpPr>
        <p:spPr>
          <a:xfrm>
            <a:off x="6096000" y="3429000"/>
            <a:ext cx="5384009" cy="1862048"/>
          </a:xfrm>
          <a:prstGeom prst="rect">
            <a:avLst/>
          </a:prstGeom>
          <a:solidFill>
            <a:schemeClr val="accent4">
              <a:lumMod val="20000"/>
              <a:lumOff val="80000"/>
            </a:schemeClr>
          </a:solidFill>
          <a:ln w="88900">
            <a:solidFill>
              <a:schemeClr val="accent4">
                <a:lumMod val="50000"/>
              </a:schemeClr>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Baskerville Old Face" panose="02020602080505020303" pitchFamily="18" charset="77"/>
                <a:ea typeface="ＭＳ Ｐゴシック" panose="020B0600070205080204" pitchFamily="34" charset="-128"/>
                <a:cs typeface="Farisi" pitchFamily="2" charset="-78"/>
              </a:rPr>
              <a:t>STORY</a:t>
            </a:r>
          </a:p>
        </p:txBody>
      </p:sp>
      <p:cxnSp>
        <p:nvCxnSpPr>
          <p:cNvPr id="6" name="Straight Connector 5">
            <a:extLst>
              <a:ext uri="{FF2B5EF4-FFF2-40B4-BE49-F238E27FC236}">
                <a16:creationId xmlns:a16="http://schemas.microsoft.com/office/drawing/2014/main" id="{1EC7C948-AFB8-4348-8A40-A3573D835161}"/>
              </a:ext>
            </a:extLst>
          </p:cNvPr>
          <p:cNvCxnSpPr/>
          <p:nvPr/>
        </p:nvCxnSpPr>
        <p:spPr>
          <a:xfrm>
            <a:off x="1603948" y="3267856"/>
            <a:ext cx="10028419" cy="0"/>
          </a:xfrm>
          <a:prstGeom prst="line">
            <a:avLst/>
          </a:prstGeom>
          <a:ln w="101600" cmpd="thickThi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47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9743"/>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273026" y="115792"/>
            <a:ext cx="10887343" cy="3046988"/>
          </a:xfrm>
          <a:prstGeom prst="rect">
            <a:avLst/>
          </a:prstGeom>
          <a:solidFill>
            <a:schemeClr val="tx1">
              <a:alpha val="54895"/>
            </a:schemeClr>
          </a:solidFill>
        </p:spPr>
        <p:txBody>
          <a:bodyPr wrap="square" lIns="91440" tIns="45720" rIns="91440" bIns="45720">
            <a:spAutoFit/>
          </a:bodyPr>
          <a:lstStyle/>
          <a:p>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4 </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Then Joseph said to his brothers, "Please come closer to me." And they came closer. And he said, "I am your brother Joseph, whom you sold into Egypt. (Gen. 45:4) </a:t>
            </a:r>
          </a:p>
        </p:txBody>
      </p:sp>
      <p:sp>
        <p:nvSpPr>
          <p:cNvPr id="5" name="Rectangle 4">
            <a:extLst>
              <a:ext uri="{FF2B5EF4-FFF2-40B4-BE49-F238E27FC236}">
                <a16:creationId xmlns:a16="http://schemas.microsoft.com/office/drawing/2014/main" id="{4F6AC080-D7EB-BB4C-B9A3-0290CB33184D}"/>
              </a:ext>
            </a:extLst>
          </p:cNvPr>
          <p:cNvSpPr/>
          <p:nvPr/>
        </p:nvSpPr>
        <p:spPr>
          <a:xfrm>
            <a:off x="1566019" y="5157709"/>
            <a:ext cx="10624457" cy="830997"/>
          </a:xfrm>
          <a:prstGeom prst="rect">
            <a:avLst/>
          </a:prstGeom>
          <a:solidFill>
            <a:schemeClr val="bg2">
              <a:lumMod val="10000"/>
            </a:schemeClr>
          </a:solidFill>
          <a:ln w="38100">
            <a:solidFill>
              <a:schemeClr val="bg1"/>
            </a:solidFill>
          </a:ln>
        </p:spPr>
        <p:txBody>
          <a:bodyPr wrap="square" lIns="91440" tIns="45720" rIns="91440" bIns="45720">
            <a:spAutoFit/>
          </a:bodyPr>
          <a:lstStyle/>
          <a:p>
            <a:r>
              <a:rPr lang="en-US" sz="4800" dirty="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1. Know Who Is Helped By Forgiveness</a:t>
            </a:r>
          </a:p>
        </p:txBody>
      </p:sp>
    </p:spTree>
    <p:extLst>
      <p:ext uri="{BB962C8B-B14F-4D97-AF65-F5344CB8AC3E}">
        <p14:creationId xmlns:p14="http://schemas.microsoft.com/office/powerpoint/2010/main" val="166200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9743"/>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273026" y="115792"/>
            <a:ext cx="10887343" cy="4524315"/>
          </a:xfrm>
          <a:prstGeom prst="rect">
            <a:avLst/>
          </a:prstGeom>
          <a:solidFill>
            <a:schemeClr val="tx1">
              <a:alpha val="54895"/>
            </a:schemeClr>
          </a:solidFill>
        </p:spPr>
        <p:txBody>
          <a:bodyPr wrap="square" lIns="91440" tIns="45720" rIns="91440" bIns="45720">
            <a:spAutoFit/>
          </a:bodyPr>
          <a:lstStyle/>
          <a:p>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21 </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Then they said to one another, "Truly we are guilty concerning our brother, because we saw the distress of his soul when he pleaded with us, yet we would not listen; therefore, this distress has come upon us." (Gen. 42:21)</a:t>
            </a:r>
          </a:p>
        </p:txBody>
      </p:sp>
      <p:sp>
        <p:nvSpPr>
          <p:cNvPr id="5" name="Rectangle 4">
            <a:extLst>
              <a:ext uri="{FF2B5EF4-FFF2-40B4-BE49-F238E27FC236}">
                <a16:creationId xmlns:a16="http://schemas.microsoft.com/office/drawing/2014/main" id="{4F6AC080-D7EB-BB4C-B9A3-0290CB33184D}"/>
              </a:ext>
            </a:extLst>
          </p:cNvPr>
          <p:cNvSpPr/>
          <p:nvPr/>
        </p:nvSpPr>
        <p:spPr>
          <a:xfrm>
            <a:off x="1566019" y="5157709"/>
            <a:ext cx="10624457" cy="1569660"/>
          </a:xfrm>
          <a:prstGeom prst="rect">
            <a:avLst/>
          </a:prstGeom>
          <a:solidFill>
            <a:schemeClr val="bg2">
              <a:lumMod val="10000"/>
            </a:schemeClr>
          </a:solidFill>
          <a:ln w="38100">
            <a:solidFill>
              <a:schemeClr val="bg1"/>
            </a:solidFill>
          </a:ln>
        </p:spPr>
        <p:txBody>
          <a:bodyPr wrap="square" lIns="91440" tIns="45720" rIns="91440" bIns="45720">
            <a:spAutoFit/>
          </a:bodyPr>
          <a:lstStyle/>
          <a:p>
            <a:r>
              <a:rPr lang="en-US" sz="4800" dirty="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 Be honest about the damages you’ve suffered. </a:t>
            </a:r>
          </a:p>
        </p:txBody>
      </p:sp>
    </p:spTree>
    <p:extLst>
      <p:ext uri="{BB962C8B-B14F-4D97-AF65-F5344CB8AC3E}">
        <p14:creationId xmlns:p14="http://schemas.microsoft.com/office/powerpoint/2010/main" val="58130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856797" y="1117047"/>
            <a:ext cx="11335203" cy="2308324"/>
          </a:xfrm>
          <a:prstGeom prst="rect">
            <a:avLst/>
          </a:prstGeom>
          <a:solidFill>
            <a:schemeClr val="tx1">
              <a:alpha val="54895"/>
            </a:schemeClr>
          </a:solidFill>
        </p:spPr>
        <p:txBody>
          <a:bodyPr wrap="square" lIns="91440" tIns="45720" rIns="91440" bIns="45720">
            <a:spAutoFit/>
          </a:bodyPr>
          <a:lstStyle/>
          <a:p>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Then Job answered, "I have heard many such things; Sorry comforters are you all. "Is there no limit to windy words? (Job 16:1-3)</a:t>
            </a:r>
          </a:p>
        </p:txBody>
      </p:sp>
      <p:sp>
        <p:nvSpPr>
          <p:cNvPr id="5" name="Rectangle 4">
            <a:extLst>
              <a:ext uri="{FF2B5EF4-FFF2-40B4-BE49-F238E27FC236}">
                <a16:creationId xmlns:a16="http://schemas.microsoft.com/office/drawing/2014/main" id="{8268FCAE-D647-3940-BFE8-5F221FE07D2E}"/>
              </a:ext>
            </a:extLst>
          </p:cNvPr>
          <p:cNvSpPr/>
          <p:nvPr/>
        </p:nvSpPr>
        <p:spPr>
          <a:xfrm>
            <a:off x="0" y="4284239"/>
            <a:ext cx="9020401" cy="2308324"/>
          </a:xfrm>
          <a:prstGeom prst="rect">
            <a:avLst/>
          </a:prstGeom>
          <a:solidFill>
            <a:schemeClr val="tx1">
              <a:alpha val="54895"/>
            </a:schemeClr>
          </a:solidFill>
        </p:spPr>
        <p:txBody>
          <a:bodyPr wrap="square" lIns="91440" tIns="45720" rIns="91440" bIns="45720">
            <a:spAutoFit/>
          </a:bodyPr>
          <a:lstStyle/>
          <a:p>
            <a:pPr algn="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The LORD is near to the brokenhearted And saves those who are crushed in spirit. (Ps. 34:18)</a:t>
            </a:r>
          </a:p>
        </p:txBody>
      </p:sp>
    </p:spTree>
    <p:extLst>
      <p:ext uri="{BB962C8B-B14F-4D97-AF65-F5344CB8AC3E}">
        <p14:creationId xmlns:p14="http://schemas.microsoft.com/office/powerpoint/2010/main" val="94193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9743"/>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273026" y="382011"/>
            <a:ext cx="10887343" cy="3046988"/>
          </a:xfrm>
          <a:prstGeom prst="rect">
            <a:avLst/>
          </a:prstGeom>
          <a:solidFill>
            <a:schemeClr val="tx1">
              <a:alpha val="54895"/>
            </a:schemeClr>
          </a:solidFill>
        </p:spPr>
        <p:txBody>
          <a:bodyPr wrap="square" lIns="91440" tIns="45720" rIns="91440" bIns="45720">
            <a:spAutoFit/>
          </a:bodyPr>
          <a:lstStyle/>
          <a:p>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See to it that no one comes short of the grace of God; that no root of bitterness springing up causes trouble, and by it many be defiled; (Heb. 12:15)</a:t>
            </a:r>
          </a:p>
        </p:txBody>
      </p:sp>
      <p:sp>
        <p:nvSpPr>
          <p:cNvPr id="5" name="Rectangle 4">
            <a:extLst>
              <a:ext uri="{FF2B5EF4-FFF2-40B4-BE49-F238E27FC236}">
                <a16:creationId xmlns:a16="http://schemas.microsoft.com/office/drawing/2014/main" id="{4F6AC080-D7EB-BB4C-B9A3-0290CB33184D}"/>
              </a:ext>
            </a:extLst>
          </p:cNvPr>
          <p:cNvSpPr/>
          <p:nvPr/>
        </p:nvSpPr>
        <p:spPr>
          <a:xfrm>
            <a:off x="1566019" y="5157709"/>
            <a:ext cx="10624457" cy="1569660"/>
          </a:xfrm>
          <a:prstGeom prst="rect">
            <a:avLst/>
          </a:prstGeom>
          <a:solidFill>
            <a:schemeClr val="bg2">
              <a:lumMod val="10000"/>
            </a:schemeClr>
          </a:solidFill>
          <a:ln w="38100">
            <a:solidFill>
              <a:schemeClr val="bg1"/>
            </a:solidFill>
          </a:ln>
        </p:spPr>
        <p:txBody>
          <a:bodyPr wrap="square" lIns="91440" tIns="45720" rIns="91440" bIns="45720">
            <a:spAutoFit/>
          </a:bodyPr>
          <a:lstStyle/>
          <a:p>
            <a:r>
              <a:rPr lang="en-US" sz="4800" dirty="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3. Being free must become more important than being right or vindicated. </a:t>
            </a:r>
          </a:p>
        </p:txBody>
      </p:sp>
    </p:spTree>
    <p:extLst>
      <p:ext uri="{BB962C8B-B14F-4D97-AF65-F5344CB8AC3E}">
        <p14:creationId xmlns:p14="http://schemas.microsoft.com/office/powerpoint/2010/main" val="315829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9743"/>
            <a:ext cx="12191980" cy="7097485"/>
          </a:xfrm>
          <a:prstGeom prst="rect">
            <a:avLst/>
          </a:prstGeom>
        </p:spPr>
      </p:pic>
      <p:sp>
        <p:nvSpPr>
          <p:cNvPr id="5" name="Rectangle 4">
            <a:extLst>
              <a:ext uri="{FF2B5EF4-FFF2-40B4-BE49-F238E27FC236}">
                <a16:creationId xmlns:a16="http://schemas.microsoft.com/office/drawing/2014/main" id="{4F6AC080-D7EB-BB4C-B9A3-0290CB33184D}"/>
              </a:ext>
            </a:extLst>
          </p:cNvPr>
          <p:cNvSpPr/>
          <p:nvPr/>
        </p:nvSpPr>
        <p:spPr>
          <a:xfrm>
            <a:off x="1566019" y="5157709"/>
            <a:ext cx="10624457" cy="830997"/>
          </a:xfrm>
          <a:prstGeom prst="rect">
            <a:avLst/>
          </a:prstGeom>
          <a:solidFill>
            <a:schemeClr val="bg2">
              <a:lumMod val="10000"/>
            </a:schemeClr>
          </a:solidFill>
          <a:ln w="38100">
            <a:solidFill>
              <a:schemeClr val="bg1"/>
            </a:solidFill>
          </a:ln>
        </p:spPr>
        <p:txBody>
          <a:bodyPr wrap="square" lIns="91440" tIns="45720" rIns="91440" bIns="45720">
            <a:spAutoFit/>
          </a:bodyPr>
          <a:lstStyle/>
          <a:p>
            <a:r>
              <a:rPr lang="en-US" sz="4800" dirty="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4. To forgive you must be forgiven.</a:t>
            </a:r>
          </a:p>
        </p:txBody>
      </p:sp>
    </p:spTree>
    <p:extLst>
      <p:ext uri="{BB962C8B-B14F-4D97-AF65-F5344CB8AC3E}">
        <p14:creationId xmlns:p14="http://schemas.microsoft.com/office/powerpoint/2010/main" val="82355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204174" y="428178"/>
            <a:ext cx="9783651" cy="5262979"/>
          </a:xfrm>
          <a:prstGeom prst="rect">
            <a:avLst/>
          </a:prstGeom>
          <a:solidFill>
            <a:schemeClr val="tx1">
              <a:alpha val="54895"/>
            </a:schemeClr>
          </a:solidFill>
        </p:spPr>
        <p:txBody>
          <a:bodyPr wrap="square" lIns="91440" tIns="45720" rIns="91440" bIns="45720">
            <a:spAutoFit/>
          </a:bodyPr>
          <a:lstStyle/>
          <a:p>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15</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When Joseph's brothers saw that their father was dead, they said, "What if Joseph bears a grudge against us and pays us back in full for all the wrong which we did to him!" </a:t>
            </a:r>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16</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So they sent a message to Joseph, saying, "Your father charged before he died, saying, </a:t>
            </a:r>
          </a:p>
        </p:txBody>
      </p:sp>
    </p:spTree>
    <p:extLst>
      <p:ext uri="{BB962C8B-B14F-4D97-AF65-F5344CB8AC3E}">
        <p14:creationId xmlns:p14="http://schemas.microsoft.com/office/powerpoint/2010/main" val="2003964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204174" y="428178"/>
            <a:ext cx="9783651" cy="6001643"/>
          </a:xfrm>
          <a:prstGeom prst="rect">
            <a:avLst/>
          </a:prstGeom>
          <a:solidFill>
            <a:schemeClr val="tx1">
              <a:alpha val="54895"/>
            </a:schemeClr>
          </a:solidFill>
        </p:spPr>
        <p:txBody>
          <a:bodyPr wrap="square" lIns="91440" tIns="45720" rIns="91440" bIns="45720">
            <a:spAutoFit/>
          </a:bodyPr>
          <a:lstStyle/>
          <a:p>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17</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'Thus you shall say to Joseph, "Please forgive, I beg you, the transgression of your brothers and their sin, for they did you wrong."' And now, please forgive the transgression of the servants of the God of your father." And Joseph wept when they spoke to him.</a:t>
            </a:r>
          </a:p>
        </p:txBody>
      </p:sp>
    </p:spTree>
    <p:extLst>
      <p:ext uri="{BB962C8B-B14F-4D97-AF65-F5344CB8AC3E}">
        <p14:creationId xmlns:p14="http://schemas.microsoft.com/office/powerpoint/2010/main" val="351090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204174" y="58846"/>
            <a:ext cx="9783651" cy="6740307"/>
          </a:xfrm>
          <a:prstGeom prst="rect">
            <a:avLst/>
          </a:prstGeom>
          <a:solidFill>
            <a:schemeClr val="tx1">
              <a:alpha val="54895"/>
            </a:schemeClr>
          </a:solidFill>
        </p:spPr>
        <p:txBody>
          <a:bodyPr wrap="square" lIns="91440" tIns="45720" rIns="91440" bIns="45720">
            <a:spAutoFit/>
          </a:bodyPr>
          <a:lstStyle/>
          <a:p>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18</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Then his brothers also came and fell down before him and said, "Behold, we are your servants." </a:t>
            </a:r>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19</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But Joseph said to them, "Do not be afraid, for am I in God's place? </a:t>
            </a:r>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20</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"As for you, you meant evil against me, but God meant it for good in order to bring about this present result, to preserve many people alive. </a:t>
            </a:r>
          </a:p>
        </p:txBody>
      </p:sp>
    </p:spTree>
    <p:extLst>
      <p:ext uri="{BB962C8B-B14F-4D97-AF65-F5344CB8AC3E}">
        <p14:creationId xmlns:p14="http://schemas.microsoft.com/office/powerpoint/2010/main" val="2602400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722</Words>
  <Application>Microsoft Macintosh PowerPoint</Application>
  <PresentationFormat>Widescreen</PresentationFormat>
  <Paragraphs>38</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APPLE CHANCERY</vt:lpstr>
      <vt:lpstr>Arial</vt:lpstr>
      <vt:lpstr>Athelas</vt:lpstr>
      <vt:lpstr>Baskerville Old Face</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MORTON</dc:creator>
  <cp:lastModifiedBy>NATHAN MORTON</cp:lastModifiedBy>
  <cp:revision>3</cp:revision>
  <dcterms:created xsi:type="dcterms:W3CDTF">2021-11-05T21:28:19Z</dcterms:created>
  <dcterms:modified xsi:type="dcterms:W3CDTF">2021-11-29T16:11:42Z</dcterms:modified>
</cp:coreProperties>
</file>