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225" r:id="rId2"/>
    <p:sldId id="2226" r:id="rId3"/>
    <p:sldId id="2227" r:id="rId4"/>
    <p:sldId id="2228" r:id="rId5"/>
    <p:sldId id="2229" r:id="rId6"/>
    <p:sldId id="2230" r:id="rId7"/>
    <p:sldId id="2231" r:id="rId8"/>
    <p:sldId id="2233" r:id="rId9"/>
    <p:sldId id="2234" r:id="rId10"/>
    <p:sldId id="2235" r:id="rId11"/>
    <p:sldId id="2236" r:id="rId12"/>
    <p:sldId id="2237" r:id="rId13"/>
    <p:sldId id="2238" r:id="rId14"/>
    <p:sldId id="2239" r:id="rId15"/>
    <p:sldId id="2240" r:id="rId16"/>
    <p:sldId id="2241" r:id="rId17"/>
    <p:sldId id="2242" r:id="rId18"/>
    <p:sldId id="2243" r:id="rId19"/>
    <p:sldId id="2244" r:id="rId20"/>
    <p:sldId id="224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49"/>
    <p:restoredTop sz="94665"/>
  </p:normalViewPr>
  <p:slideViewPr>
    <p:cSldViewPr snapToGrid="0">
      <p:cViewPr varScale="1">
        <p:scale>
          <a:sx n="100" d="100"/>
          <a:sy n="100" d="100"/>
        </p:scale>
        <p:origin x="184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1AFD5-3C70-EE46-AC90-30A40F3F15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FB262C-112B-794D-84B9-9917CB84AA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B074EB-99BF-E047-BC8C-B97AF04AA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AD6F-AF3D-AE47-B75C-71CD2B973D3A}" type="datetimeFigureOut">
              <a:rPr lang="en-US" smtClean="0"/>
              <a:t>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9D16E3-E3BC-A14B-8437-195B97B90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2F3B58-900E-5649-8D21-ED33525CA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D6D6A-1669-5E47-AC06-93794E4D7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826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CFB68F-DB6F-174C-86F8-D7B66C4BA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804868-1C88-D440-80CF-A31298F969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85B33E-0F03-CD49-AC80-6DDA07BC80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AD6F-AF3D-AE47-B75C-71CD2B973D3A}" type="datetimeFigureOut">
              <a:rPr lang="en-US" smtClean="0"/>
              <a:t>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419B09-15B1-E342-AE6A-614660B31D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92C2C-8B61-944C-A16B-B6ADDE141C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D6D6A-1669-5E47-AC06-93794E4D7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023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8C6EA6-48D7-574E-8B8B-56343AA5977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64C658-13BE-4943-88E2-7A204BE383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1C3C7B-C1CF-DD40-AB47-8E47C4D4E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AD6F-AF3D-AE47-B75C-71CD2B973D3A}" type="datetimeFigureOut">
              <a:rPr lang="en-US" smtClean="0"/>
              <a:t>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CEBB70-2506-9043-9599-6CC428E71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E4832E-F67A-F342-A371-8507D738C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D6D6A-1669-5E47-AC06-93794E4D7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50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D8616-4590-6D4A-BBC9-713639928B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D6EF0D-A079-5F4D-81AB-9E38E2F31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819328-2C7A-4547-A163-9E33B770EA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AD6F-AF3D-AE47-B75C-71CD2B973D3A}" type="datetimeFigureOut">
              <a:rPr lang="en-US" smtClean="0"/>
              <a:t>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8C24F2-3D70-964F-9FF7-B7E4F105B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AEB17D-8EC0-A04A-A6B2-81EED7781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D6D6A-1669-5E47-AC06-93794E4D7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024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F9F5E-6BE6-D447-BD01-0D2C61BD2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6AC21B-9EA8-2342-80D9-90EC1022EE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6A6061-0188-1B44-A051-4B0C1F9D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AD6F-AF3D-AE47-B75C-71CD2B973D3A}" type="datetimeFigureOut">
              <a:rPr lang="en-US" smtClean="0"/>
              <a:t>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3A5075-943A-3D44-B4B6-52EBC9EEF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6A7F6D-0EFC-2845-996B-17F0CB984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D6D6A-1669-5E47-AC06-93794E4D7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476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BA00A-83DE-9D4E-B988-1588C2EB5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D858CF-D7EB-034E-B825-FF6A8A28D4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7E19D0-5E9B-C34E-82F8-F10A3F7C49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FF33F2-0946-2B4E-8B0E-4BFED9E13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AD6F-AF3D-AE47-B75C-71CD2B973D3A}" type="datetimeFigureOut">
              <a:rPr lang="en-US" smtClean="0"/>
              <a:t>1/3/22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462C27-0C4A-FD4F-98B8-EA29B1882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95ACEE-3830-D64B-BE27-57E23384E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D6D6A-1669-5E47-AC06-93794E4D7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49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9A92D-1512-6142-810C-2EA534952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9658FF-DD5A-5749-9357-2C7A11904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402CB9-B624-A342-A3C0-1B24595E31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6512F8-E0E9-C647-BBAA-2E7D3BD3D3C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48B900-CDD0-D34D-A477-FD11C24019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492C162-B9F0-B94F-A404-C2BEAB71D5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AD6F-AF3D-AE47-B75C-71CD2B973D3A}" type="datetimeFigureOut">
              <a:rPr lang="en-US" smtClean="0"/>
              <a:t>1/3/22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20689BA-62BF-1048-BC6F-9F43E677E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D6B2879-D66A-8F4E-A1F3-A7D23D207F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D6D6A-1669-5E47-AC06-93794E4D7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948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82540-029F-3A4C-8BAD-570D6D75A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90D86C-E0F8-454E-AD28-A22559ADA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AD6F-AF3D-AE47-B75C-71CD2B973D3A}" type="datetimeFigureOut">
              <a:rPr lang="en-US" smtClean="0"/>
              <a:t>1/3/22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BB804BF-EA34-9C4D-89FB-9D34710ED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1CAA9B-6E47-FE4B-BA92-A4E5B5F4A0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D6D6A-1669-5E47-AC06-93794E4D7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89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C3B073-CA67-4E42-B59E-BC3CA30B3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AD6F-AF3D-AE47-B75C-71CD2B973D3A}" type="datetimeFigureOut">
              <a:rPr lang="en-US" smtClean="0"/>
              <a:t>1/3/22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332C84-3D7E-2C4A-9D14-1F4A6035D4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6BD89F-B888-8147-A830-B26234ADD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D6D6A-1669-5E47-AC06-93794E4D7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3562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AE0B6-5B65-BD4D-AC42-4B4BAD83E1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BCD85C-186E-6842-8361-5A5B54ADA6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846680-F0CD-E745-A4EA-F94696A3F2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A21657-B11C-5F47-8F94-51CF97DA4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AD6F-AF3D-AE47-B75C-71CD2B973D3A}" type="datetimeFigureOut">
              <a:rPr lang="en-US" smtClean="0"/>
              <a:t>1/3/22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235527-8429-9349-B905-B51C9BAE8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84B3B4-7D21-4B4E-A20F-4550051F8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D6D6A-1669-5E47-AC06-93794E4D7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571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88B60-868D-A042-98C1-0F1C91D66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7BCD75-47D5-7A47-A903-A8D50E32B3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55C2A3-8448-7549-81D8-9A990AE157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E9FA69-3E07-B143-BD1E-4B9F79851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CAD6F-AF3D-AE47-B75C-71CD2B973D3A}" type="datetimeFigureOut">
              <a:rPr lang="en-US" smtClean="0"/>
              <a:t>1/3/22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FA1142-E40F-6347-BF65-2C3718E85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3A100B-8A64-FE4F-9BDF-2053A55A8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0D6D6A-1669-5E47-AC06-93794E4D7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317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34C69F-8BC6-9E47-B8B2-822EA69C4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5941A3-08E1-C24D-AFBE-A9E640D9B3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D0FB7F-CA14-F74B-A906-7B8F2C6D5D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1CAD6F-AF3D-AE47-B75C-71CD2B973D3A}" type="datetimeFigureOut">
              <a:rPr lang="en-US" smtClean="0"/>
              <a:t>1/3/22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76156B-C0A9-6D41-9C71-3E9E27379A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3A5938-D87F-0846-ABF9-EC6A1D3368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0D6D6A-1669-5E47-AC06-93794E4D71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25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E048C5-89C0-8D4F-BFB2-9D41DC62968D}"/>
              </a:ext>
            </a:extLst>
          </p:cNvPr>
          <p:cNvSpPr/>
          <p:nvPr/>
        </p:nvSpPr>
        <p:spPr>
          <a:xfrm>
            <a:off x="0" y="2505670"/>
            <a:ext cx="12192000" cy="1107996"/>
          </a:xfrm>
          <a:prstGeom prst="rect">
            <a:avLst/>
          </a:prstGeom>
          <a:solidFill>
            <a:schemeClr val="bg1">
              <a:alpha val="79990"/>
            </a:schemeClr>
          </a:solidFill>
        </p:spPr>
        <p:txBody>
          <a:bodyPr wrap="square">
            <a:spAutoFit/>
          </a:bodyPr>
          <a:lstStyle/>
          <a:p>
            <a:pPr algn="ctr" fontAlgn="base">
              <a:spcAft>
                <a:spcPts val="1680"/>
              </a:spcAft>
            </a:pPr>
            <a:r>
              <a:rPr lang="en-US" sz="6600" b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Not By The Will of Man</a:t>
            </a:r>
            <a:endParaRPr lang="en-US" sz="66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7761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9AE7F87-9A78-5E45-9867-CE51C65F76B3}"/>
              </a:ext>
            </a:extLst>
          </p:cNvPr>
          <p:cNvSpPr/>
          <p:nvPr/>
        </p:nvSpPr>
        <p:spPr>
          <a:xfrm>
            <a:off x="1040363" y="428178"/>
            <a:ext cx="1011127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ts val="2400"/>
              </a:spcBef>
            </a:pPr>
            <a:r>
              <a:rPr lang="en-US" sz="480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... who are you, O man, who answers back to God? The thing molded will not say to the molder, "Why did you make me like this," will it? </a:t>
            </a:r>
            <a:r>
              <a:rPr lang="en-US" sz="4800" baseline="3000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21</a:t>
            </a:r>
            <a:r>
              <a:rPr lang="en-US" sz="480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Or does not the potter have a right over the clay, </a:t>
            </a:r>
            <a:r>
              <a:rPr lang="en-US" sz="4800" u="sng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make from the same lump</a:t>
            </a:r>
            <a:r>
              <a:rPr lang="en-US" sz="480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one vessel for honorable use and another for common use? (Rom. 9:20-21)</a:t>
            </a:r>
          </a:p>
        </p:txBody>
      </p:sp>
    </p:spTree>
    <p:extLst>
      <p:ext uri="{BB962C8B-B14F-4D97-AF65-F5344CB8AC3E}">
        <p14:creationId xmlns:p14="http://schemas.microsoft.com/office/powerpoint/2010/main" val="4158068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E048C5-89C0-8D4F-BFB2-9D41DC62968D}"/>
              </a:ext>
            </a:extLst>
          </p:cNvPr>
          <p:cNvSpPr/>
          <p:nvPr/>
        </p:nvSpPr>
        <p:spPr>
          <a:xfrm>
            <a:off x="1306286" y="583564"/>
            <a:ext cx="10885714" cy="2308324"/>
          </a:xfrm>
          <a:prstGeom prst="rect">
            <a:avLst/>
          </a:prstGeom>
          <a:solidFill>
            <a:schemeClr val="bg1">
              <a:alpha val="79990"/>
            </a:schemeClr>
          </a:solidFill>
        </p:spPr>
        <p:txBody>
          <a:bodyPr wrap="square">
            <a:spAutoFit/>
          </a:bodyPr>
          <a:lstStyle/>
          <a:p>
            <a:pPr fontAlgn="base">
              <a:spcAft>
                <a:spcPts val="1680"/>
              </a:spcAft>
            </a:pPr>
            <a:r>
              <a:rPr lang="en-US" sz="4800" b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2. Nowhere Does the Bible Say God </a:t>
            </a:r>
            <a:r>
              <a:rPr lang="en-US" sz="4800" b="1" u="sng" cap="all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Hardens</a:t>
            </a:r>
            <a:r>
              <a:rPr lang="en-US" sz="4800" b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Anyone Who Had Not First </a:t>
            </a:r>
            <a:r>
              <a:rPr lang="en-US" sz="4800" b="1" u="sng" cap="all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Hardened Themselves</a:t>
            </a:r>
            <a:r>
              <a:rPr lang="en-US" sz="4800" b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5254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9AE7F87-9A78-5E45-9867-CE51C65F76B3}"/>
              </a:ext>
            </a:extLst>
          </p:cNvPr>
          <p:cNvSpPr/>
          <p:nvPr/>
        </p:nvSpPr>
        <p:spPr>
          <a:xfrm>
            <a:off x="1040363" y="117693"/>
            <a:ext cx="1011127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ts val="2400"/>
              </a:spcBef>
            </a:pPr>
            <a:r>
              <a:rPr lang="en-US" sz="4800" baseline="3000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 </a:t>
            </a:r>
            <a:r>
              <a:rPr lang="en-US" sz="480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 Moses and Aaron came to Pharaoh, and thus they did just as the LORD had commanded; and Aaron threw his staff down before Pharaoh and his servants, and it became a serpent. </a:t>
            </a:r>
            <a:r>
              <a:rPr lang="en-US" sz="4800" baseline="3000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480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Then Pharaoh also called for the wise men and the sorcerers, and they also, the magicians of Egypt, did the same with their secret arts. </a:t>
            </a:r>
          </a:p>
        </p:txBody>
      </p:sp>
    </p:spTree>
    <p:extLst>
      <p:ext uri="{BB962C8B-B14F-4D97-AF65-F5344CB8AC3E}">
        <p14:creationId xmlns:p14="http://schemas.microsoft.com/office/powerpoint/2010/main" val="33866391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9AE7F87-9A78-5E45-9867-CE51C65F76B3}"/>
              </a:ext>
            </a:extLst>
          </p:cNvPr>
          <p:cNvSpPr/>
          <p:nvPr/>
        </p:nvSpPr>
        <p:spPr>
          <a:xfrm>
            <a:off x="1040363" y="428178"/>
            <a:ext cx="1011127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ts val="2400"/>
              </a:spcBef>
            </a:pPr>
            <a:r>
              <a:rPr lang="en-US" sz="4800" baseline="3000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sz="480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each one threw down his staff and they turned into serpents. But Aaron's staff swallowed up their staffs. </a:t>
            </a:r>
            <a:r>
              <a:rPr lang="en-US" sz="4800" baseline="3000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480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Yet Pharaoh's heart was hardened, and he did not listen to them, as the LORD had said. </a:t>
            </a:r>
            <a:r>
              <a:rPr lang="en-US" sz="4800" baseline="3000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en-US" sz="480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Then the LORD said to Moses, "Pharaoh's heart is stubborn; he refuses to let the people go. (Exod. 7:10-14)</a:t>
            </a:r>
          </a:p>
        </p:txBody>
      </p:sp>
    </p:spTree>
    <p:extLst>
      <p:ext uri="{BB962C8B-B14F-4D97-AF65-F5344CB8AC3E}">
        <p14:creationId xmlns:p14="http://schemas.microsoft.com/office/powerpoint/2010/main" val="13058848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9AE7F87-9A78-5E45-9867-CE51C65F76B3}"/>
              </a:ext>
            </a:extLst>
          </p:cNvPr>
          <p:cNvSpPr/>
          <p:nvPr/>
        </p:nvSpPr>
        <p:spPr>
          <a:xfrm>
            <a:off x="186612" y="56138"/>
            <a:ext cx="11818776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lvl="0" indent="-685800" fontAlgn="base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440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Pharaoh's heart was hardened, and he did not listen to them, as the LORD had said. (Exod. 7:22) </a:t>
            </a:r>
          </a:p>
          <a:p>
            <a:pPr marL="685800" indent="-685800" fontAlgn="base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440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when Pharaoh saw that there was relief, he hardened his heart and did not listen to them, as the LORD had said. (Exod. 8:15) </a:t>
            </a:r>
          </a:p>
          <a:p>
            <a:pPr marL="685800" indent="-685800" fontAlgn="base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440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Pharaoh's heart was hardened, and he did not listen to them, as the LORD had said. (Exod. 8:19) </a:t>
            </a:r>
            <a:endParaRPr kumimoji="0" lang="en-US" sz="4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3379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9AE7F87-9A78-5E45-9867-CE51C65F76B3}"/>
              </a:ext>
            </a:extLst>
          </p:cNvPr>
          <p:cNvSpPr/>
          <p:nvPr/>
        </p:nvSpPr>
        <p:spPr>
          <a:xfrm>
            <a:off x="1492897" y="3429000"/>
            <a:ext cx="10566141" cy="304698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 algn="r" fontAlgn="base">
              <a:spcBef>
                <a:spcPts val="2400"/>
              </a:spcBef>
            </a:pPr>
            <a:r>
              <a:rPr lang="en-US" sz="4800">
                <a:solidFill>
                  <a:schemeClr val="bg2">
                    <a:lumMod val="2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just as they did not see fit to acknowledge God any longer, God gave them over to a depraved mind, to do those things which are not proper, (Rom. 1:28)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771D642-454B-0449-B8C1-183A9EEFABB5}"/>
              </a:ext>
            </a:extLst>
          </p:cNvPr>
          <p:cNvSpPr/>
          <p:nvPr/>
        </p:nvSpPr>
        <p:spPr>
          <a:xfrm>
            <a:off x="506186" y="176738"/>
            <a:ext cx="876844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ts val="2400"/>
              </a:spcBef>
            </a:pPr>
            <a:r>
              <a:rPr lang="en-US" sz="480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the LORD hardened Pharaoh's heart, and he did not listen to them, just as the LORD had spoken to Moses. (Exod. 9:12)</a:t>
            </a:r>
          </a:p>
        </p:txBody>
      </p:sp>
    </p:spTree>
    <p:extLst>
      <p:ext uri="{BB962C8B-B14F-4D97-AF65-F5344CB8AC3E}">
        <p14:creationId xmlns:p14="http://schemas.microsoft.com/office/powerpoint/2010/main" val="3930449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E048C5-89C0-8D4F-BFB2-9D41DC62968D}"/>
              </a:ext>
            </a:extLst>
          </p:cNvPr>
          <p:cNvSpPr/>
          <p:nvPr/>
        </p:nvSpPr>
        <p:spPr>
          <a:xfrm>
            <a:off x="1306286" y="583564"/>
            <a:ext cx="10885714" cy="1569660"/>
          </a:xfrm>
          <a:prstGeom prst="rect">
            <a:avLst/>
          </a:prstGeom>
          <a:solidFill>
            <a:schemeClr val="bg1">
              <a:alpha val="79990"/>
            </a:schemeClr>
          </a:solidFill>
        </p:spPr>
        <p:txBody>
          <a:bodyPr wrap="square">
            <a:spAutoFit/>
          </a:bodyPr>
          <a:lstStyle/>
          <a:p>
            <a:pPr fontAlgn="base">
              <a:spcAft>
                <a:spcPts val="1680"/>
              </a:spcAft>
            </a:pPr>
            <a:r>
              <a:rPr lang="en-US" sz="4800" b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3. God’s </a:t>
            </a:r>
            <a:r>
              <a:rPr lang="en-US" sz="4800" b="1" u="sng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Glory &amp; Name </a:t>
            </a:r>
            <a:r>
              <a:rPr lang="en-US" sz="4800" b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Calls Us To Evangelism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53C7E16-123B-5B4E-9E02-FE7D52D9C390}"/>
              </a:ext>
            </a:extLst>
          </p:cNvPr>
          <p:cNvSpPr/>
          <p:nvPr/>
        </p:nvSpPr>
        <p:spPr>
          <a:xfrm>
            <a:off x="653143" y="2425959"/>
            <a:ext cx="10114383" cy="4154984"/>
          </a:xfrm>
          <a:prstGeom prst="rect">
            <a:avLst/>
          </a:prstGeom>
          <a:solidFill>
            <a:schemeClr val="bg1">
              <a:alpha val="88972"/>
            </a:schemeClr>
          </a:solidFill>
          <a:ln w="5397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fontAlgn="base">
              <a:spcBef>
                <a:spcPts val="2400"/>
              </a:spcBef>
            </a:pPr>
            <a:r>
              <a:rPr lang="en-US" sz="440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the Scripture says to Pharaoh, "FOR THIS VERY PURPOSE, I RAISED YOU UP, TO DEMONSTRATE MY POWER IN YOU, AND THAT MY NAME MIGHT BE PROCLAIMED THROUGHOUT THE WHOLE EARTH." (Rom. 9:17)</a:t>
            </a:r>
            <a:endParaRPr lang="en-US" sz="440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151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9AE7F87-9A78-5E45-9867-CE51C65F76B3}"/>
              </a:ext>
            </a:extLst>
          </p:cNvPr>
          <p:cNvSpPr/>
          <p:nvPr/>
        </p:nvSpPr>
        <p:spPr>
          <a:xfrm>
            <a:off x="1040363" y="2644170"/>
            <a:ext cx="1011127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ts val="2400"/>
              </a:spcBef>
            </a:pPr>
            <a:r>
              <a:rPr lang="en-US" sz="480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 Christ did not send me to baptize, but to preach the gospel, (1 Cor. 1:17)</a:t>
            </a:r>
          </a:p>
        </p:txBody>
      </p:sp>
    </p:spTree>
    <p:extLst>
      <p:ext uri="{BB962C8B-B14F-4D97-AF65-F5344CB8AC3E}">
        <p14:creationId xmlns:p14="http://schemas.microsoft.com/office/powerpoint/2010/main" val="9790668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9AE7F87-9A78-5E45-9867-CE51C65F76B3}"/>
              </a:ext>
            </a:extLst>
          </p:cNvPr>
          <p:cNvSpPr/>
          <p:nvPr/>
        </p:nvSpPr>
        <p:spPr>
          <a:xfrm>
            <a:off x="1040363" y="1166842"/>
            <a:ext cx="1011127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ts val="2400"/>
              </a:spcBef>
            </a:pPr>
            <a:r>
              <a:rPr lang="en-US" sz="480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 when I came to you, brethren, I did not come with superiority of speech or of wisdom, proclaiming to you the testimony of God. For I determined to know nothing among you except Jesus Christ, and Him crucified. (1 Cor. 2:1-2)</a:t>
            </a:r>
          </a:p>
        </p:txBody>
      </p:sp>
    </p:spTree>
    <p:extLst>
      <p:ext uri="{BB962C8B-B14F-4D97-AF65-F5344CB8AC3E}">
        <p14:creationId xmlns:p14="http://schemas.microsoft.com/office/powerpoint/2010/main" val="12508860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9AE7F87-9A78-5E45-9867-CE51C65F76B3}"/>
              </a:ext>
            </a:extLst>
          </p:cNvPr>
          <p:cNvSpPr/>
          <p:nvPr/>
        </p:nvSpPr>
        <p:spPr>
          <a:xfrm>
            <a:off x="1579983" y="1382286"/>
            <a:ext cx="9032033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lvl="0" indent="-685800" fontAlgn="base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440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message of God’s Righteousness and Man’s Sin </a:t>
            </a:r>
          </a:p>
          <a:p>
            <a:pPr marL="685800" indent="-685800" fontAlgn="base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440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message of Christ’s redemptive work </a:t>
            </a:r>
          </a:p>
          <a:p>
            <a:pPr marL="685800" indent="-685800" fontAlgn="base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440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call to faith and repentance </a:t>
            </a:r>
            <a:endParaRPr kumimoji="0" lang="en-US" sz="4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9648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E048C5-89C0-8D4F-BFB2-9D41DC62968D}"/>
              </a:ext>
            </a:extLst>
          </p:cNvPr>
          <p:cNvSpPr/>
          <p:nvPr/>
        </p:nvSpPr>
        <p:spPr>
          <a:xfrm>
            <a:off x="0" y="1351508"/>
            <a:ext cx="12192000" cy="4154984"/>
          </a:xfrm>
          <a:prstGeom prst="rect">
            <a:avLst/>
          </a:prstGeom>
          <a:solidFill>
            <a:schemeClr val="tx1">
              <a:lumMod val="75000"/>
              <a:lumOff val="25000"/>
              <a:alpha val="79990"/>
            </a:schemeClr>
          </a:solidFill>
        </p:spPr>
        <p:txBody>
          <a:bodyPr wrap="square">
            <a:spAutoFit/>
          </a:bodyPr>
          <a:lstStyle/>
          <a:p>
            <a:pPr algn="ctr" fontAlgn="base">
              <a:spcAft>
                <a:spcPts val="1680"/>
              </a:spcAft>
            </a:pPr>
            <a:r>
              <a:rPr lang="en-US" sz="6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Evangelism only seems difficult or impossible in certain situations if we think the will of man plays some role in salvation.</a:t>
            </a:r>
          </a:p>
        </p:txBody>
      </p:sp>
    </p:spTree>
    <p:extLst>
      <p:ext uri="{BB962C8B-B14F-4D97-AF65-F5344CB8AC3E}">
        <p14:creationId xmlns:p14="http://schemas.microsoft.com/office/powerpoint/2010/main" val="33549167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9AE7F87-9A78-5E45-9867-CE51C65F76B3}"/>
              </a:ext>
            </a:extLst>
          </p:cNvPr>
          <p:cNvSpPr/>
          <p:nvPr/>
        </p:nvSpPr>
        <p:spPr>
          <a:xfrm>
            <a:off x="1040363" y="1536174"/>
            <a:ext cx="10111274" cy="3785652"/>
          </a:xfrm>
          <a:prstGeom prst="rect">
            <a:avLst/>
          </a:prstGeom>
          <a:ln w="50800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lvl="0" fontAlgn="base">
              <a:spcBef>
                <a:spcPts val="2400"/>
              </a:spcBef>
            </a:pPr>
            <a:r>
              <a:rPr lang="en-US" sz="4800"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Spirit and the bride say, "Come." And let the one who hears say, "Come." And let the one who is thirsty come; let the one who wishes take the water of life without cost. (Rev. 22:17)</a:t>
            </a:r>
          </a:p>
        </p:txBody>
      </p:sp>
    </p:spTree>
    <p:extLst>
      <p:ext uri="{BB962C8B-B14F-4D97-AF65-F5344CB8AC3E}">
        <p14:creationId xmlns:p14="http://schemas.microsoft.com/office/powerpoint/2010/main" val="1384925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E048C5-89C0-8D4F-BFB2-9D41DC62968D}"/>
              </a:ext>
            </a:extLst>
          </p:cNvPr>
          <p:cNvSpPr/>
          <p:nvPr/>
        </p:nvSpPr>
        <p:spPr>
          <a:xfrm>
            <a:off x="0" y="3236291"/>
            <a:ext cx="12192000" cy="2800767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wrap="square">
            <a:spAutoFit/>
          </a:bodyPr>
          <a:lstStyle/>
          <a:p>
            <a:pPr algn="ctr" fontAlgn="base">
              <a:spcAft>
                <a:spcPts val="1680"/>
              </a:spcAft>
            </a:pPr>
            <a:r>
              <a:rPr lang="en-US" sz="44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But the natural man does not accept the things of the Spirit of God, for they are foolishness to him; and he cannot understand them, because they are spiritually appraised. (1 Cor. 2:10-14) </a:t>
            </a:r>
          </a:p>
        </p:txBody>
      </p:sp>
    </p:spTree>
    <p:extLst>
      <p:ext uri="{BB962C8B-B14F-4D97-AF65-F5344CB8AC3E}">
        <p14:creationId xmlns:p14="http://schemas.microsoft.com/office/powerpoint/2010/main" val="2964800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E048C5-89C0-8D4F-BFB2-9D41DC62968D}"/>
              </a:ext>
            </a:extLst>
          </p:cNvPr>
          <p:cNvSpPr/>
          <p:nvPr/>
        </p:nvSpPr>
        <p:spPr>
          <a:xfrm>
            <a:off x="1306286" y="583564"/>
            <a:ext cx="10885714" cy="2308324"/>
          </a:xfrm>
          <a:prstGeom prst="rect">
            <a:avLst/>
          </a:prstGeom>
          <a:solidFill>
            <a:schemeClr val="bg1">
              <a:alpha val="79990"/>
            </a:schemeClr>
          </a:solidFill>
        </p:spPr>
        <p:txBody>
          <a:bodyPr wrap="square">
            <a:spAutoFit/>
          </a:bodyPr>
          <a:lstStyle/>
          <a:p>
            <a:pPr fontAlgn="base">
              <a:spcAft>
                <a:spcPts val="1680"/>
              </a:spcAft>
            </a:pPr>
            <a:r>
              <a:rPr lang="en-US" sz="4800" b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The New Testament </a:t>
            </a:r>
            <a:r>
              <a:rPr lang="en-US" sz="4800" b="1" u="sng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BUILDS</a:t>
            </a:r>
            <a:r>
              <a:rPr lang="en-US" sz="4800" b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upon and </a:t>
            </a:r>
            <a:r>
              <a:rPr lang="en-US" sz="4800" b="1" u="sng" cap="all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illuminates</a:t>
            </a:r>
            <a:r>
              <a:rPr lang="en-US" sz="4800" b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everything we read in the Old Testament.</a:t>
            </a:r>
          </a:p>
        </p:txBody>
      </p:sp>
    </p:spTree>
    <p:extLst>
      <p:ext uri="{BB962C8B-B14F-4D97-AF65-F5344CB8AC3E}">
        <p14:creationId xmlns:p14="http://schemas.microsoft.com/office/powerpoint/2010/main" val="4000760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9AE7F87-9A78-5E45-9867-CE51C65F76B3}"/>
              </a:ext>
            </a:extLst>
          </p:cNvPr>
          <p:cNvSpPr/>
          <p:nvPr/>
        </p:nvSpPr>
        <p:spPr>
          <a:xfrm>
            <a:off x="1040363" y="797510"/>
            <a:ext cx="1011127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ts val="2400"/>
              </a:spcBef>
            </a:pPr>
            <a:r>
              <a:rPr lang="en-US" sz="4800" baseline="300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en-US" sz="48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What shall we say then? There is no injustice with God, is there? May it never be! </a:t>
            </a:r>
            <a:r>
              <a:rPr lang="en-US" sz="4800" baseline="300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en-US" sz="48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He says to Moses, "I WILL HAVE MERCY ON WHOM I HAVE MERCY, AND I WILL HAVE COMPASSION ON WHOM I HAVE COMPASSION."</a:t>
            </a:r>
            <a:endParaRPr lang="en-US" sz="480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5643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9AE7F87-9A78-5E45-9867-CE51C65F76B3}"/>
              </a:ext>
            </a:extLst>
          </p:cNvPr>
          <p:cNvSpPr/>
          <p:nvPr/>
        </p:nvSpPr>
        <p:spPr>
          <a:xfrm>
            <a:off x="1040363" y="2274838"/>
            <a:ext cx="1011127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ts val="2400"/>
              </a:spcBef>
            </a:pPr>
            <a:r>
              <a:rPr lang="en-US" sz="4800" baseline="300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en-US" sz="48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 then it does not depend on the man who wills or the man who runs, but on God who has mercy.</a:t>
            </a:r>
            <a:endParaRPr lang="en-US" sz="480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584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9AE7F87-9A78-5E45-9867-CE51C65F76B3}"/>
              </a:ext>
            </a:extLst>
          </p:cNvPr>
          <p:cNvSpPr/>
          <p:nvPr/>
        </p:nvSpPr>
        <p:spPr>
          <a:xfrm>
            <a:off x="1040363" y="674400"/>
            <a:ext cx="10111274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ts val="2400"/>
              </a:spcBef>
            </a:pPr>
            <a:r>
              <a:rPr lang="en-US" sz="4400" baseline="300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US" sz="44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 the Scripture says to Pharaoh, "FOR THIS VERY PURPOSE I RAISED YOU UP, TO DEMONSTRATE MY POWER IN YOU, AND THAT MY NAME MIGHT BE PROCLAIMED THROUGHOUT THE WHOLE EARTH." </a:t>
            </a:r>
            <a:r>
              <a:rPr lang="en-US" sz="4400" baseline="300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en-US" sz="44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So then He has mercy on whom He desires, and He hardens whom He desires. (Rom. 9:14-18)</a:t>
            </a:r>
            <a:endParaRPr lang="en-US" sz="440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86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9AE7F87-9A78-5E45-9867-CE51C65F76B3}"/>
              </a:ext>
            </a:extLst>
          </p:cNvPr>
          <p:cNvSpPr/>
          <p:nvPr/>
        </p:nvSpPr>
        <p:spPr>
          <a:xfrm>
            <a:off x="1040363" y="1690062"/>
            <a:ext cx="10111274" cy="3477875"/>
          </a:xfrm>
          <a:prstGeom prst="rect">
            <a:avLst/>
          </a:prstGeom>
          <a:ln w="44450"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God decides who will rebel in the hardness of their unbelief and they will deservingly be condemned. The hardening of God does not make their fault impossible; it makes their fault certain. – Charles Spurgeon</a:t>
            </a:r>
            <a:endParaRPr kumimoji="0" lang="en-US" sz="4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164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9AE7F87-9A78-5E45-9867-CE51C65F76B3}"/>
              </a:ext>
            </a:extLst>
          </p:cNvPr>
          <p:cNvSpPr/>
          <p:nvPr/>
        </p:nvSpPr>
        <p:spPr>
          <a:xfrm>
            <a:off x="186612" y="28069"/>
            <a:ext cx="11818776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685800" fontAlgn="base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44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words in this scripture are clear, simple, and plain. </a:t>
            </a:r>
          </a:p>
          <a:p>
            <a:pPr marL="685800" indent="-685800" fontAlgn="base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44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paralleling of mercy with hardening illustrates that the works of God are both unconditional and just.</a:t>
            </a:r>
          </a:p>
          <a:p>
            <a:pPr marL="685800" indent="-685800" fontAlgn="base">
              <a:spcBef>
                <a:spcPts val="2400"/>
              </a:spcBef>
              <a:buFont typeface="Arial" panose="020B0604020202020204" pitchFamily="34" charset="0"/>
              <a:buChar char="•"/>
            </a:pPr>
            <a:r>
              <a:rPr lang="en-US" sz="44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Paul foresees our natural objection to God having absolute control over both mercy and hardening and therefore challenges us with God breathed logic.</a:t>
            </a:r>
          </a:p>
        </p:txBody>
      </p:sp>
    </p:spTree>
    <p:extLst>
      <p:ext uri="{BB962C8B-B14F-4D97-AF65-F5344CB8AC3E}">
        <p14:creationId xmlns:p14="http://schemas.microsoft.com/office/powerpoint/2010/main" val="3382864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879</Words>
  <Application>Microsoft Macintosh PowerPoint</Application>
  <PresentationFormat>Widescreen</PresentationFormat>
  <Paragraphs>28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NATHAN MORTON</dc:creator>
  <cp:lastModifiedBy>NATHAN MORTON</cp:lastModifiedBy>
  <cp:revision>3</cp:revision>
  <dcterms:created xsi:type="dcterms:W3CDTF">2021-12-25T04:55:44Z</dcterms:created>
  <dcterms:modified xsi:type="dcterms:W3CDTF">2022-01-03T18:47:42Z</dcterms:modified>
</cp:coreProperties>
</file>