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819" r:id="rId2"/>
  </p:sldMasterIdLst>
  <p:notesMasterIdLst>
    <p:notesMasterId r:id="rId47"/>
  </p:notesMasterIdLst>
  <p:sldIdLst>
    <p:sldId id="2225" r:id="rId3"/>
    <p:sldId id="2456" r:id="rId4"/>
    <p:sldId id="2457" r:id="rId5"/>
    <p:sldId id="2458" r:id="rId6"/>
    <p:sldId id="2459" r:id="rId7"/>
    <p:sldId id="2460" r:id="rId8"/>
    <p:sldId id="2461" r:id="rId9"/>
    <p:sldId id="2462" r:id="rId10"/>
    <p:sldId id="2420" r:id="rId11"/>
    <p:sldId id="2418" r:id="rId12"/>
    <p:sldId id="2421" r:id="rId13"/>
    <p:sldId id="2422" r:id="rId14"/>
    <p:sldId id="2423" r:id="rId15"/>
    <p:sldId id="2424" r:id="rId16"/>
    <p:sldId id="2425" r:id="rId17"/>
    <p:sldId id="2426" r:id="rId18"/>
    <p:sldId id="2427" r:id="rId19"/>
    <p:sldId id="2428" r:id="rId20"/>
    <p:sldId id="2429" r:id="rId21"/>
    <p:sldId id="2430" r:id="rId22"/>
    <p:sldId id="2431" r:id="rId23"/>
    <p:sldId id="2432" r:id="rId24"/>
    <p:sldId id="2433" r:id="rId25"/>
    <p:sldId id="2434" r:id="rId26"/>
    <p:sldId id="2435" r:id="rId27"/>
    <p:sldId id="2436" r:id="rId28"/>
    <p:sldId id="2437" r:id="rId29"/>
    <p:sldId id="2438" r:id="rId30"/>
    <p:sldId id="2439" r:id="rId31"/>
    <p:sldId id="2440" r:id="rId32"/>
    <p:sldId id="2441" r:id="rId33"/>
    <p:sldId id="2442" r:id="rId34"/>
    <p:sldId id="2455" r:id="rId35"/>
    <p:sldId id="2443" r:id="rId36"/>
    <p:sldId id="2444" r:id="rId37"/>
    <p:sldId id="2445" r:id="rId38"/>
    <p:sldId id="2446" r:id="rId39"/>
    <p:sldId id="2447" r:id="rId40"/>
    <p:sldId id="2448" r:id="rId41"/>
    <p:sldId id="2449" r:id="rId42"/>
    <p:sldId id="2450" r:id="rId43"/>
    <p:sldId id="2451" r:id="rId44"/>
    <p:sldId id="2452" r:id="rId45"/>
    <p:sldId id="2277"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CD6"/>
    <a:srgbClr val="55BEF0"/>
    <a:srgbClr val="00D4D6"/>
    <a:srgbClr val="73FDD6"/>
    <a:srgbClr val="FF9300"/>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99"/>
    <p:restoredTop sz="94720"/>
  </p:normalViewPr>
  <p:slideViewPr>
    <p:cSldViewPr snapToGrid="0">
      <p:cViewPr varScale="1">
        <p:scale>
          <a:sx n="67" d="100"/>
          <a:sy n="67" d="100"/>
        </p:scale>
        <p:origin x="176" y="90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ACEA06-2F71-8A4F-9552-C1D41459BFBA}" type="datetimeFigureOut">
              <a:rPr lang="en-US" smtClean="0"/>
              <a:t>3/13/22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C418A-2984-DB44-BD38-FF45B38C4F2B}" type="slidenum">
              <a:rPr lang="en-US" smtClean="0"/>
              <a:t>‹#›</a:t>
            </a:fld>
            <a:endParaRPr lang="en-US"/>
          </a:p>
        </p:txBody>
      </p:sp>
    </p:spTree>
    <p:extLst>
      <p:ext uri="{BB962C8B-B14F-4D97-AF65-F5344CB8AC3E}">
        <p14:creationId xmlns:p14="http://schemas.microsoft.com/office/powerpoint/2010/main" val="1249343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B9EBBA-996F-894A-B54A-D6246ED52CEA}"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C52C72-DE31-F449-A4ED-4C594FD91407}"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2726E-379B-B349-9EED-81ED093FA806}"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B9EBBA-996F-894A-B54A-D6246ED52CEA}"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02936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84929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26838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302355-E14B-8545-A8F8-0FE83CC9D524}" type="datetimeFigureOut">
              <a:rPr lang="en-US" dirty="0"/>
              <a:pPr/>
              <a:t>3/13/22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023489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640F58-564D-2B4F-AE67-E407BA4FCF45}" type="datetimeFigureOut">
              <a:rPr lang="en-US" dirty="0"/>
              <a:pPr/>
              <a:t>3/13/22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44122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3A34C8-038E-2045-AF43-DF7DBB8E0E9E}" type="datetimeFigureOut">
              <a:rPr lang="en-US" dirty="0"/>
              <a:pPr/>
              <a:t>3/13/22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39261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98546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22211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3/13/22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546443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7120682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815286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6921355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C52C72-DE31-F449-A4ED-4C594FD91407}"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0233665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2726E-379B-B349-9EED-81ED093FA806}"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13175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302355-E14B-8545-A8F8-0FE83CC9D524}" type="datetimeFigureOut">
              <a:rPr lang="en-US" dirty="0"/>
              <a:pPr/>
              <a:t>3/13/22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640F58-564D-2B4F-AE67-E407BA4FCF45}" type="datetimeFigureOut">
              <a:rPr lang="en-US" dirty="0"/>
              <a:pPr/>
              <a:t>3/13/22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3A34C8-038E-2045-AF43-DF7DBB8E0E9E}" type="datetimeFigureOut">
              <a:rPr lang="en-US" dirty="0"/>
              <a:pPr/>
              <a:t>3/13/22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3/13/22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3.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3/13/22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800" r:id="rId9"/>
    <p:sldLayoutId id="2147483796" r:id="rId10"/>
    <p:sldLayoutId id="2147483801" r:id="rId11"/>
    <p:sldLayoutId id="2147483799" r:id="rId12"/>
    <p:sldLayoutId id="2147483797" r:id="rId13"/>
    <p:sldLayoutId id="2147483798"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3/13/22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467422158"/>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557205-BB68-B441-BF29-7B41D9DD539B}"/>
              </a:ext>
            </a:extLst>
          </p:cNvPr>
          <p:cNvSpPr/>
          <p:nvPr/>
        </p:nvSpPr>
        <p:spPr>
          <a:xfrm>
            <a:off x="0" y="0"/>
            <a:ext cx="12192000" cy="6858000"/>
          </a:xfrm>
          <a:prstGeom prst="rect">
            <a:avLst/>
          </a:prstGeom>
          <a:solidFill>
            <a:schemeClr val="bg2">
              <a:alpha val="52915"/>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dirty="0">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schemeClr val="accent1">
                    <a:lumMod val="60000"/>
                    <a:lumOff val="40000"/>
                  </a:scheme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414239" y="2464531"/>
            <a:ext cx="4382521" cy="2116993"/>
          </a:xfrm>
        </p:spPr>
        <p:txBody>
          <a:bodyPr/>
          <a:lstStyle/>
          <a:p>
            <a:pPr algn="ctr"/>
            <a:r>
              <a:rPr lang="en-US" sz="6600" b="0" dirty="0">
                <a:solidFill>
                  <a:schemeClr val="tx1"/>
                </a:solidFill>
                <a:latin typeface="Athelas" panose="02000503000000020003" pitchFamily="2" charset="77"/>
              </a:rPr>
              <a:t>If You Must Fight</a:t>
            </a:r>
          </a:p>
        </p:txBody>
      </p:sp>
      <p:pic>
        <p:nvPicPr>
          <p:cNvPr id="8" name="Picture 7">
            <a:extLst>
              <a:ext uri="{FF2B5EF4-FFF2-40B4-BE49-F238E27FC236}">
                <a16:creationId xmlns:a16="http://schemas.microsoft.com/office/drawing/2014/main" id="{6FED8A9E-4862-A54B-A0B0-C80E06ADAA01}"/>
              </a:ext>
            </a:extLst>
          </p:cNvPr>
          <p:cNvPicPr>
            <a:picLocks noChangeAspect="1"/>
          </p:cNvPicPr>
          <p:nvPr/>
        </p:nvPicPr>
        <p:blipFill>
          <a:blip r:embed="rId3"/>
          <a:srcRect/>
          <a:stretch/>
        </p:blipFill>
        <p:spPr>
          <a:xfrm>
            <a:off x="9219481" y="1598455"/>
            <a:ext cx="1558280" cy="1505156"/>
          </a:xfrm>
          <a:prstGeom prst="rect">
            <a:avLst/>
          </a:prstGeom>
          <a:solidFill>
            <a:schemeClr val="tx1"/>
          </a:solidFill>
        </p:spPr>
      </p:pic>
    </p:spTree>
    <p:extLst>
      <p:ext uri="{BB962C8B-B14F-4D97-AF65-F5344CB8AC3E}">
        <p14:creationId xmlns:p14="http://schemas.microsoft.com/office/powerpoint/2010/main" val="4214543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dirty="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dirty="0">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7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800" b="1" i="1" u="none" strike="noStrike" kern="1200" cap="none" spc="0" normalizeH="0" baseline="0" noProof="0" dirty="0">
              <a:ln>
                <a:noFill/>
              </a:ln>
              <a:solidFill>
                <a:prstClr val="white"/>
              </a:solidFill>
              <a:effectLst>
                <a:outerShdw blurRad="50800" dist="38100" dir="2700000" algn="tl" rotWithShape="0">
                  <a:prstClr val="black">
                    <a:alpha val="40000"/>
                  </a:prstClr>
                </a:outerShdw>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F2417083-EB84-D346-89D9-7C81D37EC89D}"/>
              </a:ext>
            </a:extLst>
          </p:cNvPr>
          <p:cNvSpPr/>
          <p:nvPr/>
        </p:nvSpPr>
        <p:spPr>
          <a:xfrm>
            <a:off x="231013" y="566919"/>
            <a:ext cx="11253232" cy="923330"/>
          </a:xfrm>
          <a:prstGeom prst="rect">
            <a:avLst/>
          </a:prstGeom>
          <a:solidFill>
            <a:srgbClr val="00FCD6"/>
          </a:solidFill>
        </p:spPr>
        <p:txBody>
          <a:bodyPr wrap="square">
            <a:spAutoFit/>
          </a:bodyPr>
          <a:lstStyle/>
          <a:p>
            <a:pPr marL="342900" marR="0" lvl="0" indent="-342900" algn="l" defTabSz="914400" rtl="0" eaLnBrk="1" fontAlgn="auto" latinLnBrk="0" hangingPunct="1">
              <a:lnSpc>
                <a:spcPct val="100000"/>
              </a:lnSpc>
              <a:spcBef>
                <a:spcPts val="2400"/>
              </a:spcBef>
              <a:spcAft>
                <a:spcPts val="0"/>
              </a:spcAft>
              <a:buClrTx/>
              <a:buSzTx/>
              <a:buFont typeface="+mj-lt"/>
              <a:buAutoNum type="arabicPeriod"/>
              <a:tabLst/>
              <a:defRPr/>
            </a:pPr>
            <a:r>
              <a:rPr kumimoji="0" lang="en-US" sz="5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5400" b="1" i="0" u="sng"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Perplexing</a:t>
            </a:r>
            <a:r>
              <a:rPr kumimoji="0" lang="en-US" sz="5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Paths</a:t>
            </a:r>
            <a:endParaRPr kumimoji="0" lang="en-US" sz="5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548685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1028655" y="1536174"/>
            <a:ext cx="10254689" cy="3785652"/>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"God will surely take care of you, and you shall carry my bones from here with you." </a:t>
            </a: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20</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Then they set out from Succoth and camped in </a:t>
            </a:r>
            <a:r>
              <a:rPr kumimoji="0" lang="en-US" sz="4800" b="0" i="0" u="none" strike="noStrike" kern="0" cap="none" spc="0" normalizeH="0" baseline="0" noProof="0" dirty="0" err="1">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Etham</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on the edge of the wilderness. </a:t>
            </a:r>
          </a:p>
        </p:txBody>
      </p:sp>
    </p:spTree>
    <p:extLst>
      <p:ext uri="{BB962C8B-B14F-4D97-AF65-F5344CB8AC3E}">
        <p14:creationId xmlns:p14="http://schemas.microsoft.com/office/powerpoint/2010/main" val="962203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290829"/>
            <a:ext cx="10254689" cy="4524315"/>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21</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 LORD was going before them in a pillar of cloud by day to lead them on the way, and in a pillar of fire by night to give them light, that they might travel by day and by night. (Exod. 13:17-21)</a:t>
            </a:r>
          </a:p>
        </p:txBody>
      </p:sp>
    </p:spTree>
    <p:extLst>
      <p:ext uri="{BB962C8B-B14F-4D97-AF65-F5344CB8AC3E}">
        <p14:creationId xmlns:p14="http://schemas.microsoft.com/office/powerpoint/2010/main" val="3775117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800" b="1" i="1" u="none" strike="noStrike" kern="1200" cap="none" spc="0" normalizeH="0" baseline="0" noProof="0" dirty="0">
              <a:ln>
                <a:noFill/>
              </a:ln>
              <a:solidFill>
                <a:prstClr val="white"/>
              </a:solidFill>
              <a:effectLst>
                <a:outerShdw blurRad="50800" dist="38100" dir="2700000" algn="tl" rotWithShape="0">
                  <a:prstClr val="black">
                    <a:alpha val="40000"/>
                  </a:prstClr>
                </a:outerShdw>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F2417083-EB84-D346-89D9-7C81D37EC89D}"/>
              </a:ext>
            </a:extLst>
          </p:cNvPr>
          <p:cNvSpPr/>
          <p:nvPr/>
        </p:nvSpPr>
        <p:spPr>
          <a:xfrm>
            <a:off x="231013" y="566919"/>
            <a:ext cx="11253232" cy="923330"/>
          </a:xfrm>
          <a:prstGeom prst="rect">
            <a:avLst/>
          </a:prstGeom>
          <a:solidFill>
            <a:srgbClr val="00FCD6"/>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5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2. Disturbing </a:t>
            </a:r>
            <a:r>
              <a:rPr kumimoji="0" lang="en-US" sz="5400" b="1" i="0" u="sng"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Dead-Ends</a:t>
            </a:r>
          </a:p>
        </p:txBody>
      </p:sp>
    </p:spTree>
    <p:extLst>
      <p:ext uri="{BB962C8B-B14F-4D97-AF65-F5344CB8AC3E}">
        <p14:creationId xmlns:p14="http://schemas.microsoft.com/office/powerpoint/2010/main" val="1411057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166842"/>
            <a:ext cx="10254689" cy="4524315"/>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4</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"Thus I will harden Pharaoh's heart, and he will chase after them; and I will be honored through Pharaoh and all his army, and the Egyptians will know that I am the LORD." And they did so. </a:t>
            </a:r>
          </a:p>
        </p:txBody>
      </p:sp>
    </p:spTree>
    <p:extLst>
      <p:ext uri="{BB962C8B-B14F-4D97-AF65-F5344CB8AC3E}">
        <p14:creationId xmlns:p14="http://schemas.microsoft.com/office/powerpoint/2010/main" val="730764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797510"/>
            <a:ext cx="10254689" cy="5262979"/>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5</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When the king of Egypt was told that the people had fled, Pharaoh and his servants had a change of heart toward the people, and they said, "What is this we have done, that we have let Israel go from serving us?"</a:t>
            </a:r>
          </a:p>
        </p:txBody>
      </p:sp>
    </p:spTree>
    <p:extLst>
      <p:ext uri="{BB962C8B-B14F-4D97-AF65-F5344CB8AC3E}">
        <p14:creationId xmlns:p14="http://schemas.microsoft.com/office/powerpoint/2010/main" val="2468352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630637" y="517701"/>
            <a:ext cx="11050725" cy="6001643"/>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6</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So he made his chariot ready and took his people with him; </a:t>
            </a: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7</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and he took six hundred select chariots, and all the other chariots of Egypt with officers over all of them. </a:t>
            </a: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8</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 LORD hardened the heart of Pharaoh, king of Egypt, and he chased after the sons of Israel as the sons of Israel were going out boldly. </a:t>
            </a:r>
          </a:p>
        </p:txBody>
      </p:sp>
    </p:spTree>
    <p:extLst>
      <p:ext uri="{BB962C8B-B14F-4D97-AF65-F5344CB8AC3E}">
        <p14:creationId xmlns:p14="http://schemas.microsoft.com/office/powerpoint/2010/main" val="1078392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166842"/>
            <a:ext cx="10254689" cy="4524315"/>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9</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Then the Egyptians chased after them with all the horses and chariots of Pharaoh, his horsemen and his army, and they overtook them camping by the sea, beside Pi-</a:t>
            </a:r>
            <a:r>
              <a:rPr kumimoji="0" lang="en-US" sz="4800" b="0" i="0" u="none" strike="noStrike" kern="0" cap="none" spc="0" normalizeH="0" baseline="0" noProof="0" dirty="0" err="1">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hahiroth</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in front of Baal-</a:t>
            </a:r>
            <a:r>
              <a:rPr kumimoji="0" lang="en-US" sz="4800" b="0" i="0" u="none" strike="noStrike" kern="0" cap="none" spc="0" normalizeH="0" baseline="0" noProof="0" dirty="0" err="1">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zephon</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445604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166842"/>
            <a:ext cx="10254689" cy="4524315"/>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10 </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As Pharaoh drew near, the sons of Israel looked, and behold, the Egyptians were marching after them, and they became very frightened; so the sons of Israel cried out to the LORD. </a:t>
            </a:r>
          </a:p>
        </p:txBody>
      </p:sp>
    </p:spTree>
    <p:extLst>
      <p:ext uri="{BB962C8B-B14F-4D97-AF65-F5344CB8AC3E}">
        <p14:creationId xmlns:p14="http://schemas.microsoft.com/office/powerpoint/2010/main" val="1727152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166842"/>
            <a:ext cx="10254689" cy="4524315"/>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11</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Then they said to Moses, "Is it because there were no graves in Egypt that you have taken us away to die in the wilderness? Why have you dealt with us in this way, bringing us out of Egypt? </a:t>
            </a:r>
          </a:p>
        </p:txBody>
      </p:sp>
    </p:spTree>
    <p:extLst>
      <p:ext uri="{BB962C8B-B14F-4D97-AF65-F5344CB8AC3E}">
        <p14:creationId xmlns:p14="http://schemas.microsoft.com/office/powerpoint/2010/main" val="225174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557205-BB68-B441-BF29-7B41D9DD539B}"/>
              </a:ext>
            </a:extLst>
          </p:cNvPr>
          <p:cNvSpPr/>
          <p:nvPr/>
        </p:nvSpPr>
        <p:spPr>
          <a:xfrm>
            <a:off x="0" y="0"/>
            <a:ext cx="12192000" cy="6858000"/>
          </a:xfrm>
          <a:prstGeom prst="rect">
            <a:avLst/>
          </a:prstGeom>
          <a:solidFill>
            <a:schemeClr val="bg2">
              <a:alpha val="52915"/>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dirty="0">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schemeClr val="accent1">
                    <a:lumMod val="60000"/>
                    <a:lumOff val="40000"/>
                  </a:scheme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414239" y="2464531"/>
            <a:ext cx="4382521" cy="2116993"/>
          </a:xfrm>
        </p:spPr>
        <p:txBody>
          <a:bodyPr/>
          <a:lstStyle/>
          <a:p>
            <a:pPr algn="ctr"/>
            <a:r>
              <a:rPr lang="en-US" sz="6600" b="0" dirty="0">
                <a:solidFill>
                  <a:schemeClr val="tx1"/>
                </a:solidFill>
                <a:latin typeface="Athelas" panose="02000503000000020003" pitchFamily="2" charset="77"/>
              </a:rPr>
              <a:t>If You Must Fight</a:t>
            </a:r>
          </a:p>
        </p:txBody>
      </p:sp>
      <p:sp>
        <p:nvSpPr>
          <p:cNvPr id="4" name="Rectangle 3">
            <a:extLst>
              <a:ext uri="{FF2B5EF4-FFF2-40B4-BE49-F238E27FC236}">
                <a16:creationId xmlns:a16="http://schemas.microsoft.com/office/drawing/2014/main" id="{BF5802AB-47E7-0C40-A756-D0C37BEDE71A}"/>
              </a:ext>
            </a:extLst>
          </p:cNvPr>
          <p:cNvSpPr/>
          <p:nvPr/>
        </p:nvSpPr>
        <p:spPr>
          <a:xfrm>
            <a:off x="0" y="0"/>
            <a:ext cx="12192000" cy="6858000"/>
          </a:xfrm>
          <a:prstGeom prst="rect">
            <a:avLst/>
          </a:prstGeom>
          <a:solidFill>
            <a:schemeClr val="bg1">
              <a:alpha val="43284"/>
            </a:schemeClr>
          </a:solid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2CAE8FD-0384-3A49-8FF1-DC0ECC72EB56}"/>
              </a:ext>
            </a:extLst>
          </p:cNvPr>
          <p:cNvSpPr/>
          <p:nvPr/>
        </p:nvSpPr>
        <p:spPr>
          <a:xfrm>
            <a:off x="756587" y="797510"/>
            <a:ext cx="10575645" cy="5262979"/>
          </a:xfrm>
          <a:prstGeom prst="rect">
            <a:avLst/>
          </a:prstGeom>
          <a:solidFill>
            <a:srgbClr val="E7E6E6">
              <a:lumMod val="10000"/>
              <a:alpha val="43872"/>
            </a:srgbClr>
          </a:solidFill>
        </p:spPr>
        <p:txBody>
          <a:bodyPr wrap="square">
            <a:spAutoFit/>
          </a:bodyPr>
          <a:lstStyle/>
          <a:p>
            <a:pPr lvl="0" defTabSz="914400">
              <a:spcBef>
                <a:spcPts val="2400"/>
              </a:spcBef>
              <a:defRPr/>
            </a:pPr>
            <a:r>
              <a:rPr lang="en-US" sz="4800" kern="0" dirty="0">
                <a:solidFill>
                  <a:prstClr val="white"/>
                </a:solidFill>
                <a:latin typeface="Arial" panose="020B0604020202020204" pitchFamily="34" charset="0"/>
                <a:ea typeface="Times New Roman" panose="02020603050405020304" pitchFamily="18" charset="0"/>
                <a:cs typeface="Arial" panose="020B0604020202020204" pitchFamily="34" charset="0"/>
              </a:rPr>
              <a:t>Then Amalek came and fought against Israel at Rephidim. So, Moses said to Joshua, "Choose men for us and go out, fight against Amalek. Tomorrow I will station myself on the top of the hill with the staff of God in my hand." (Exod. 17:8-9)</a:t>
            </a:r>
          </a:p>
        </p:txBody>
      </p:sp>
    </p:spTree>
    <p:extLst>
      <p:ext uri="{BB962C8B-B14F-4D97-AF65-F5344CB8AC3E}">
        <p14:creationId xmlns:p14="http://schemas.microsoft.com/office/powerpoint/2010/main" val="3642059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166842"/>
            <a:ext cx="10254689" cy="4524315"/>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12</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"Is this not the word that we spoke to you in Egypt, saying, 'Leave us alone that we may serve the Egyptians '? For it would have been better for us to serve the Egyptians than to die in the wilderness."</a:t>
            </a:r>
          </a:p>
        </p:txBody>
      </p:sp>
    </p:spTree>
    <p:extLst>
      <p:ext uri="{BB962C8B-B14F-4D97-AF65-F5344CB8AC3E}">
        <p14:creationId xmlns:p14="http://schemas.microsoft.com/office/powerpoint/2010/main" val="3066640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797510"/>
            <a:ext cx="10254689" cy="5262979"/>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13</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But Moses said to the people, "Do not fear! Stand by and see the salvation of the LORD which He will accomplish for you today; for the Egyptians whom you have seen today, you will never see them again forever. </a:t>
            </a:r>
          </a:p>
        </p:txBody>
      </p:sp>
    </p:spTree>
    <p:extLst>
      <p:ext uri="{BB962C8B-B14F-4D97-AF65-F5344CB8AC3E}">
        <p14:creationId xmlns:p14="http://schemas.microsoft.com/office/powerpoint/2010/main" val="2417759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446651"/>
            <a:ext cx="10254689" cy="3785652"/>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14</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 LORD will fight for you while you keep silent." </a:t>
            </a: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15</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Then the LORD said to Moses, "Why are you crying out to Me? Tell the sons of Israel to go forward. (Exod. 14:5-15)</a:t>
            </a:r>
          </a:p>
        </p:txBody>
      </p:sp>
    </p:spTree>
    <p:extLst>
      <p:ext uri="{BB962C8B-B14F-4D97-AF65-F5344CB8AC3E}">
        <p14:creationId xmlns:p14="http://schemas.microsoft.com/office/powerpoint/2010/main" val="557932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725796" y="1443841"/>
            <a:ext cx="10860407" cy="3970318"/>
          </a:xfrm>
          <a:prstGeom prst="rect">
            <a:avLst/>
          </a:prstGeom>
          <a:solidFill>
            <a:srgbClr val="E7E6E6">
              <a:lumMod val="10000"/>
              <a:alpha val="43872"/>
            </a:srgbClr>
          </a:solidFill>
        </p:spPr>
        <p:txBody>
          <a:bodyPr wrap="square">
            <a:spAutoFit/>
          </a:bodyPr>
          <a:lstStyle/>
          <a:p>
            <a:pPr marL="685800" marR="0" lvl="0" indent="-685800" algn="l" defTabSz="914400" rtl="0" eaLnBrk="1" fontAlgn="auto" latinLnBrk="0" hangingPunct="1">
              <a:lnSpc>
                <a:spcPct val="100000"/>
              </a:lnSpc>
              <a:spcBef>
                <a:spcPts val="5400"/>
              </a:spcBef>
              <a:spcAft>
                <a:spcPts val="0"/>
              </a:spcAft>
              <a:buClrTx/>
              <a:buSzTx/>
              <a:buFont typeface="Arial" panose="020B0604020202020204" pitchFamily="34" charset="0"/>
              <a:buChar char="•"/>
              <a:tabLst/>
              <a:defRPr/>
            </a:pPr>
            <a:r>
              <a:rPr kumimoji="0" lang="en-US" sz="5400" b="1" i="0" u="none" strike="noStrike" kern="0" cap="none" spc="0" normalizeH="0" baseline="0" noProof="0" dirty="0">
                <a:ln>
                  <a:noFill/>
                </a:ln>
                <a:solidFill>
                  <a:srgbClr val="00FCD6"/>
                </a:solidFill>
                <a:effectLst>
                  <a:outerShdw blurRad="50800" dist="38100" dir="2700000" algn="tl" rotWithShape="0">
                    <a:prstClr val="black">
                      <a:alpha val="40000"/>
                    </a:prstClr>
                  </a:outerShdw>
                </a:effectLst>
                <a:uLnTx/>
                <a:uFillTx/>
                <a:latin typeface="Arial" panose="020B0604020202020204" pitchFamily="34" charset="0"/>
                <a:ea typeface="Times New Roman" panose="02020603050405020304" pitchFamily="18" charset="0"/>
                <a:cs typeface="Arial" panose="020B0604020202020204" pitchFamily="34" charset="0"/>
              </a:rPr>
              <a:t>Do not fear! Stand by</a:t>
            </a:r>
          </a:p>
          <a:p>
            <a:pPr marL="685800" marR="0" lvl="0" indent="-685800" algn="l" defTabSz="914400" rtl="0" eaLnBrk="1" fontAlgn="auto" latinLnBrk="0" hangingPunct="1">
              <a:lnSpc>
                <a:spcPct val="100000"/>
              </a:lnSpc>
              <a:spcBef>
                <a:spcPts val="5400"/>
              </a:spcBef>
              <a:spcAft>
                <a:spcPts val="0"/>
              </a:spcAft>
              <a:buClrTx/>
              <a:buSzTx/>
              <a:buFont typeface="Arial" panose="020B0604020202020204" pitchFamily="34" charset="0"/>
              <a:buChar char="•"/>
              <a:tabLst/>
              <a:defRPr/>
            </a:pPr>
            <a:r>
              <a:rPr kumimoji="0" lang="en-US" sz="5400" b="1" i="0" u="none" strike="noStrike" kern="0" cap="none" spc="0" normalizeH="0" baseline="0" noProof="0" dirty="0">
                <a:ln>
                  <a:noFill/>
                </a:ln>
                <a:solidFill>
                  <a:srgbClr val="00FCD6"/>
                </a:solidFill>
                <a:effectLst>
                  <a:outerShdw blurRad="50800" dist="38100" dir="2700000" algn="tl" rotWithShape="0">
                    <a:prstClr val="black">
                      <a:alpha val="40000"/>
                    </a:prstClr>
                  </a:outerShdw>
                </a:effectLst>
                <a:uLnTx/>
                <a:uFillTx/>
                <a:latin typeface="Arial" panose="020B0604020202020204" pitchFamily="34" charset="0"/>
                <a:ea typeface="Times New Roman" panose="02020603050405020304" pitchFamily="18" charset="0"/>
                <a:cs typeface="Arial" panose="020B0604020202020204" pitchFamily="34" charset="0"/>
              </a:rPr>
              <a:t>See the Salvation of the Lord</a:t>
            </a:r>
          </a:p>
          <a:p>
            <a:pPr marL="685800" marR="0" lvl="0" indent="-685800" algn="l" defTabSz="914400" rtl="0" eaLnBrk="1" fontAlgn="auto" latinLnBrk="0" hangingPunct="1">
              <a:lnSpc>
                <a:spcPct val="100000"/>
              </a:lnSpc>
              <a:spcBef>
                <a:spcPts val="5400"/>
              </a:spcBef>
              <a:spcAft>
                <a:spcPts val="0"/>
              </a:spcAft>
              <a:buClrTx/>
              <a:buSzTx/>
              <a:buFont typeface="Arial" panose="020B0604020202020204" pitchFamily="34" charset="0"/>
              <a:buChar char="•"/>
              <a:tabLst/>
              <a:defRPr/>
            </a:pPr>
            <a:r>
              <a:rPr kumimoji="0" lang="en-US" sz="5400" b="1" i="0" u="none" strike="noStrike" kern="0" cap="none" spc="0" normalizeH="0" baseline="0" noProof="0" dirty="0">
                <a:ln>
                  <a:noFill/>
                </a:ln>
                <a:solidFill>
                  <a:srgbClr val="00FCD6"/>
                </a:solidFill>
                <a:effectLst>
                  <a:outerShdw blurRad="50800" dist="38100" dir="2700000" algn="tl" rotWithShape="0">
                    <a:prstClr val="black">
                      <a:alpha val="40000"/>
                    </a:prstClr>
                  </a:outerShdw>
                </a:effectLst>
                <a:uLnTx/>
                <a:uFillTx/>
                <a:latin typeface="Arial" panose="020B0604020202020204" pitchFamily="34" charset="0"/>
                <a:ea typeface="Times New Roman" panose="02020603050405020304" pitchFamily="18" charset="0"/>
                <a:cs typeface="Arial" panose="020B0604020202020204" pitchFamily="34" charset="0"/>
              </a:rPr>
              <a:t>Go forward</a:t>
            </a:r>
          </a:p>
        </p:txBody>
      </p:sp>
    </p:spTree>
    <p:extLst>
      <p:ext uri="{BB962C8B-B14F-4D97-AF65-F5344CB8AC3E}">
        <p14:creationId xmlns:p14="http://schemas.microsoft.com/office/powerpoint/2010/main" val="331291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blinds(horizontal)">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linds(horizontal)">
                                      <p:cBhvr>
                                        <p:cTn id="1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536174"/>
            <a:ext cx="10254689" cy="3785652"/>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21</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Then Moses stretched out his hand over the sea; and the LORD swept the sea back by a strong east wind all night and turned the sea into dry land, so the waters were divided. </a:t>
            </a:r>
          </a:p>
        </p:txBody>
      </p:sp>
    </p:spTree>
    <p:extLst>
      <p:ext uri="{BB962C8B-B14F-4D97-AF65-F5344CB8AC3E}">
        <p14:creationId xmlns:p14="http://schemas.microsoft.com/office/powerpoint/2010/main" val="1848979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758873" y="362581"/>
            <a:ext cx="10571073" cy="6001643"/>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22 </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The sons of Israel went through the midst of the sea on the dry land, and the waters were like a wall to them on their right hand and on their left. </a:t>
            </a: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23</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Then the Egyptians took up the pursuit, and all Pharaoh's horses, his chariots and his horsemen went in after them into the midst of the sea. </a:t>
            </a:r>
          </a:p>
        </p:txBody>
      </p:sp>
    </p:spTree>
    <p:extLst>
      <p:ext uri="{BB962C8B-B14F-4D97-AF65-F5344CB8AC3E}">
        <p14:creationId xmlns:p14="http://schemas.microsoft.com/office/powerpoint/2010/main" val="1470884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536174"/>
            <a:ext cx="10254689" cy="3785652"/>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24</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At the morning watch, the LORD looked down on the army of the Egyptians through the pillar of fire and cloud and brought the army of the Egyptians into confusion. </a:t>
            </a:r>
          </a:p>
        </p:txBody>
      </p:sp>
    </p:spTree>
    <p:extLst>
      <p:ext uri="{BB962C8B-B14F-4D97-AF65-F5344CB8AC3E}">
        <p14:creationId xmlns:p14="http://schemas.microsoft.com/office/powerpoint/2010/main" val="3831902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166842"/>
            <a:ext cx="10254689" cy="4524315"/>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25</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He caused their chariot wheels to swerve, and He made them drive with difficulty; so the Egyptians said, "Let us flee from Israel, for the LORD is fighting for them against the Egyptians."</a:t>
            </a:r>
          </a:p>
        </p:txBody>
      </p:sp>
    </p:spTree>
    <p:extLst>
      <p:ext uri="{BB962C8B-B14F-4D97-AF65-F5344CB8AC3E}">
        <p14:creationId xmlns:p14="http://schemas.microsoft.com/office/powerpoint/2010/main" val="3722770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536174"/>
            <a:ext cx="10254689" cy="3785652"/>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26</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Then the LORD said to Moses, "Stretch out your hand over the sea so that the waters may come back over the Egyptians, over their chariots and their horsemen."</a:t>
            </a:r>
          </a:p>
        </p:txBody>
      </p:sp>
    </p:spTree>
    <p:extLst>
      <p:ext uri="{BB962C8B-B14F-4D97-AF65-F5344CB8AC3E}">
        <p14:creationId xmlns:p14="http://schemas.microsoft.com/office/powerpoint/2010/main" val="1856536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166842"/>
            <a:ext cx="10254689" cy="4524315"/>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27</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So Moses stretched out his hand over the sea, and the sea returned to its normal state at daybreak, while the Egyptians were fleeing right into it; then the LORD overthrew the Egyptians in the midst of the sea. </a:t>
            </a:r>
          </a:p>
        </p:txBody>
      </p:sp>
    </p:spTree>
    <p:extLst>
      <p:ext uri="{BB962C8B-B14F-4D97-AF65-F5344CB8AC3E}">
        <p14:creationId xmlns:p14="http://schemas.microsoft.com/office/powerpoint/2010/main" val="209975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557205-BB68-B441-BF29-7B41D9DD539B}"/>
              </a:ext>
            </a:extLst>
          </p:cNvPr>
          <p:cNvSpPr/>
          <p:nvPr/>
        </p:nvSpPr>
        <p:spPr>
          <a:xfrm>
            <a:off x="0" y="0"/>
            <a:ext cx="12192000" cy="6858000"/>
          </a:xfrm>
          <a:prstGeom prst="rect">
            <a:avLst/>
          </a:prstGeom>
          <a:solidFill>
            <a:schemeClr val="bg2">
              <a:alpha val="52915"/>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dirty="0">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schemeClr val="accent1">
                    <a:lumMod val="60000"/>
                    <a:lumOff val="40000"/>
                  </a:scheme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414239" y="2464531"/>
            <a:ext cx="4382521" cy="2116993"/>
          </a:xfrm>
        </p:spPr>
        <p:txBody>
          <a:bodyPr/>
          <a:lstStyle/>
          <a:p>
            <a:pPr algn="ctr"/>
            <a:r>
              <a:rPr lang="en-US" sz="6600" b="0" dirty="0">
                <a:solidFill>
                  <a:schemeClr val="tx1"/>
                </a:solidFill>
                <a:latin typeface="Athelas" panose="02000503000000020003" pitchFamily="2" charset="77"/>
              </a:rPr>
              <a:t>If You Must Fight</a:t>
            </a:r>
          </a:p>
        </p:txBody>
      </p:sp>
      <p:sp>
        <p:nvSpPr>
          <p:cNvPr id="4" name="Rectangle 3">
            <a:extLst>
              <a:ext uri="{FF2B5EF4-FFF2-40B4-BE49-F238E27FC236}">
                <a16:creationId xmlns:a16="http://schemas.microsoft.com/office/drawing/2014/main" id="{BF5802AB-47E7-0C40-A756-D0C37BEDE71A}"/>
              </a:ext>
            </a:extLst>
          </p:cNvPr>
          <p:cNvSpPr/>
          <p:nvPr/>
        </p:nvSpPr>
        <p:spPr>
          <a:xfrm>
            <a:off x="0" y="0"/>
            <a:ext cx="12192000" cy="6858000"/>
          </a:xfrm>
          <a:prstGeom prst="rect">
            <a:avLst/>
          </a:prstGeom>
          <a:solidFill>
            <a:schemeClr val="bg1">
              <a:alpha val="43284"/>
            </a:schemeClr>
          </a:solid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2CAE8FD-0384-3A49-8FF1-DC0ECC72EB56}"/>
              </a:ext>
            </a:extLst>
          </p:cNvPr>
          <p:cNvSpPr/>
          <p:nvPr/>
        </p:nvSpPr>
        <p:spPr>
          <a:xfrm>
            <a:off x="756587" y="797510"/>
            <a:ext cx="10575645" cy="5262979"/>
          </a:xfrm>
          <a:prstGeom prst="rect">
            <a:avLst/>
          </a:prstGeom>
          <a:solidFill>
            <a:srgbClr val="E7E6E6">
              <a:lumMod val="10000"/>
              <a:alpha val="43872"/>
            </a:srgbClr>
          </a:solidFill>
        </p:spPr>
        <p:txBody>
          <a:bodyPr wrap="square">
            <a:spAutoFit/>
          </a:bodyPr>
          <a:lstStyle/>
          <a:p>
            <a:pPr lvl="0" defTabSz="914400">
              <a:spcBef>
                <a:spcPts val="2400"/>
              </a:spcBef>
              <a:defRPr/>
            </a:pPr>
            <a:r>
              <a:rPr lang="en-US" sz="4800" kern="0" baseline="30000" dirty="0">
                <a:solidFill>
                  <a:prstClr val="white"/>
                </a:solidFill>
                <a:latin typeface="Arial" panose="020B0604020202020204" pitchFamily="34" charset="0"/>
                <a:ea typeface="Times New Roman" panose="02020603050405020304" pitchFamily="18" charset="0"/>
                <a:cs typeface="Arial" panose="020B0604020202020204" pitchFamily="34" charset="0"/>
              </a:rPr>
              <a:t>10</a:t>
            </a:r>
            <a:r>
              <a:rPr lang="en-US" sz="4800" kern="0" dirty="0">
                <a:solidFill>
                  <a:prstClr val="white"/>
                </a:solidFill>
                <a:latin typeface="Arial" panose="020B0604020202020204" pitchFamily="34" charset="0"/>
                <a:ea typeface="Times New Roman" panose="02020603050405020304" pitchFamily="18" charset="0"/>
                <a:cs typeface="Arial" panose="020B0604020202020204" pitchFamily="34" charset="0"/>
              </a:rPr>
              <a:t> Joshua did as Moses told him, and fought against Amalek; and Moses, Aaron, and </a:t>
            </a:r>
            <a:r>
              <a:rPr lang="en-US" sz="4800" kern="0" dirty="0" err="1">
                <a:solidFill>
                  <a:prstClr val="white"/>
                </a:solidFill>
                <a:latin typeface="Arial" panose="020B0604020202020204" pitchFamily="34" charset="0"/>
                <a:ea typeface="Times New Roman" panose="02020603050405020304" pitchFamily="18" charset="0"/>
                <a:cs typeface="Arial" panose="020B0604020202020204" pitchFamily="34" charset="0"/>
              </a:rPr>
              <a:t>Hur</a:t>
            </a:r>
            <a:r>
              <a:rPr lang="en-US" sz="4800" kern="0" dirty="0">
                <a:solidFill>
                  <a:prstClr val="white"/>
                </a:solidFill>
                <a:latin typeface="Arial" panose="020B0604020202020204" pitchFamily="34" charset="0"/>
                <a:ea typeface="Times New Roman" panose="02020603050405020304" pitchFamily="18" charset="0"/>
                <a:cs typeface="Arial" panose="020B0604020202020204" pitchFamily="34" charset="0"/>
              </a:rPr>
              <a:t> went up to the top of the hill. </a:t>
            </a:r>
            <a:r>
              <a:rPr lang="en-US" sz="4800" kern="0" baseline="30000" dirty="0">
                <a:solidFill>
                  <a:prstClr val="white"/>
                </a:solidFill>
                <a:latin typeface="Arial" panose="020B0604020202020204" pitchFamily="34" charset="0"/>
                <a:ea typeface="Times New Roman" panose="02020603050405020304" pitchFamily="18" charset="0"/>
                <a:cs typeface="Arial" panose="020B0604020202020204" pitchFamily="34" charset="0"/>
              </a:rPr>
              <a:t>11</a:t>
            </a:r>
            <a:r>
              <a:rPr lang="en-US" sz="4800" kern="0" dirty="0">
                <a:solidFill>
                  <a:prstClr val="white"/>
                </a:solidFill>
                <a:latin typeface="Arial" panose="020B0604020202020204" pitchFamily="34" charset="0"/>
                <a:ea typeface="Times New Roman" panose="02020603050405020304" pitchFamily="18" charset="0"/>
                <a:cs typeface="Arial" panose="020B0604020202020204" pitchFamily="34" charset="0"/>
              </a:rPr>
              <a:t> So it came about when Moses held his hand up, that Israel prevailed, and when he let his hand down, Amalek prevailed. </a:t>
            </a:r>
          </a:p>
        </p:txBody>
      </p:sp>
    </p:spTree>
    <p:extLst>
      <p:ext uri="{BB962C8B-B14F-4D97-AF65-F5344CB8AC3E}">
        <p14:creationId xmlns:p14="http://schemas.microsoft.com/office/powerpoint/2010/main" val="182017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404424" y="517701"/>
            <a:ext cx="11503152" cy="6001643"/>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28</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 waters returned and covered the chariots and the horsemen, even Pharaoh's entire army that had gone into the sea after them; not even one of them remained. </a:t>
            </a: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29</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But the sons of Israel walked on dry land through the midst of the sea, and the waters were like a wall to them on their right hand and on their left. </a:t>
            </a:r>
          </a:p>
        </p:txBody>
      </p:sp>
    </p:spTree>
    <p:extLst>
      <p:ext uri="{BB962C8B-B14F-4D97-AF65-F5344CB8AC3E}">
        <p14:creationId xmlns:p14="http://schemas.microsoft.com/office/powerpoint/2010/main" val="34437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2028668"/>
            <a:ext cx="10254689" cy="3046988"/>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30</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Thus the LORD saved Israel that day from the hand of the Egyptians, and Israel saw the Egyptians dead on the seashore. </a:t>
            </a:r>
          </a:p>
        </p:txBody>
      </p:sp>
    </p:spTree>
    <p:extLst>
      <p:ext uri="{BB962C8B-B14F-4D97-AF65-F5344CB8AC3E}">
        <p14:creationId xmlns:p14="http://schemas.microsoft.com/office/powerpoint/2010/main" val="3238341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261986"/>
            <a:ext cx="10254689" cy="4524315"/>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31</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When Israel saw the great power which the LORD had used against the Egyptians, the people feared the LORD, and they believed in the LORD and in His servant Moses. (Exod. 14:21-31)</a:t>
            </a:r>
          </a:p>
        </p:txBody>
      </p:sp>
    </p:spTree>
    <p:extLst>
      <p:ext uri="{BB962C8B-B14F-4D97-AF65-F5344CB8AC3E}">
        <p14:creationId xmlns:p14="http://schemas.microsoft.com/office/powerpoint/2010/main" val="3133060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1028655" y="797510"/>
            <a:ext cx="10254689" cy="5262979"/>
          </a:xfrm>
          <a:prstGeom prst="rect">
            <a:avLst/>
          </a:prstGeom>
          <a:solidFill>
            <a:srgbClr val="00FCD6"/>
          </a:solidFill>
        </p:spPr>
        <p:txBody>
          <a:bodyPr wrap="square">
            <a:spAutoFit/>
          </a:bodyPr>
          <a:lstStyle/>
          <a:p>
            <a:pPr defTabSz="914400">
              <a:spcBef>
                <a:spcPts val="2400"/>
              </a:spcBef>
              <a:defRPr/>
            </a:pPr>
            <a:r>
              <a:rPr lang="en-US" sz="48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Consider it all joy, my brethren, when you encounter various trials, knowing that the testing of your faith produces endurance. And let endurance have its perfect result, so that you may be perfect and complete, lacking in nothing. (James 1:2-4)</a:t>
            </a:r>
          </a:p>
        </p:txBody>
      </p:sp>
    </p:spTree>
    <p:extLst>
      <p:ext uri="{BB962C8B-B14F-4D97-AF65-F5344CB8AC3E}">
        <p14:creationId xmlns:p14="http://schemas.microsoft.com/office/powerpoint/2010/main" val="3830495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800" b="1" i="1" u="none" strike="noStrike" kern="1200" cap="none" spc="0" normalizeH="0" baseline="0" noProof="0" dirty="0">
              <a:ln>
                <a:noFill/>
              </a:ln>
              <a:solidFill>
                <a:prstClr val="white"/>
              </a:solidFill>
              <a:effectLst>
                <a:outerShdw blurRad="50800" dist="38100" dir="2700000" algn="tl" rotWithShape="0">
                  <a:prstClr val="black">
                    <a:alpha val="40000"/>
                  </a:prstClr>
                </a:outerShdw>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F2417083-EB84-D346-89D9-7C81D37EC89D}"/>
              </a:ext>
            </a:extLst>
          </p:cNvPr>
          <p:cNvSpPr/>
          <p:nvPr/>
        </p:nvSpPr>
        <p:spPr>
          <a:xfrm>
            <a:off x="231013" y="566919"/>
            <a:ext cx="11253232" cy="923330"/>
          </a:xfrm>
          <a:prstGeom prst="rect">
            <a:avLst/>
          </a:prstGeom>
          <a:solidFill>
            <a:srgbClr val="00FCD6"/>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5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3. </a:t>
            </a:r>
            <a:r>
              <a:rPr kumimoji="0" lang="en-US" sz="5400" b="1" i="0" u="sng"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Bitter</a:t>
            </a:r>
            <a:r>
              <a:rPr kumimoji="0" lang="en-US" sz="5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Realities</a:t>
            </a:r>
          </a:p>
        </p:txBody>
      </p:sp>
    </p:spTree>
    <p:extLst>
      <p:ext uri="{BB962C8B-B14F-4D97-AF65-F5344CB8AC3E}">
        <p14:creationId xmlns:p14="http://schemas.microsoft.com/office/powerpoint/2010/main" val="4065724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438373"/>
            <a:ext cx="10254689" cy="3785652"/>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22</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Then Moses led Israel from the Red Sea, and they went out into the wilderness of </a:t>
            </a:r>
            <a:r>
              <a:rPr kumimoji="0" lang="en-US" sz="4800" b="0" i="0" u="none" strike="noStrike" kern="0" cap="none" spc="0" normalizeH="0" baseline="0" noProof="0" dirty="0" err="1">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Shur</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and they went three days in the wilderness and found no water. </a:t>
            </a:r>
          </a:p>
        </p:txBody>
      </p:sp>
    </p:spTree>
    <p:extLst>
      <p:ext uri="{BB962C8B-B14F-4D97-AF65-F5344CB8AC3E}">
        <p14:creationId xmlns:p14="http://schemas.microsoft.com/office/powerpoint/2010/main" val="534399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166842"/>
            <a:ext cx="10254689" cy="4524315"/>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23</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When they came to Marah, they could not drink the waters of Marah, for they were bitter; therefore, it was named Marah. </a:t>
            </a: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24</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So the people grumbled at Moses, saying, "What shall we drink?"</a:t>
            </a:r>
          </a:p>
        </p:txBody>
      </p:sp>
    </p:spTree>
    <p:extLst>
      <p:ext uri="{BB962C8B-B14F-4D97-AF65-F5344CB8AC3E}">
        <p14:creationId xmlns:p14="http://schemas.microsoft.com/office/powerpoint/2010/main" val="42486733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797510"/>
            <a:ext cx="10254689" cy="5262979"/>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25</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Then he cried out to the LORD, and the LORD showed him a tree; and he threw it into the waters, and the waters became sweet. There He made for them a statute and regulation, and there He tested them. (Exod. 15:22-25)</a:t>
            </a:r>
          </a:p>
        </p:txBody>
      </p:sp>
    </p:spTree>
    <p:extLst>
      <p:ext uri="{BB962C8B-B14F-4D97-AF65-F5344CB8AC3E}">
        <p14:creationId xmlns:p14="http://schemas.microsoft.com/office/powerpoint/2010/main" val="575004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968655" y="1536174"/>
            <a:ext cx="10254689" cy="3785652"/>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The LORD hears your grumblings which you grumble against Him. And what are we? Your grumblings are not against us but against the LORD." (Exod. 16:8)</a:t>
            </a:r>
          </a:p>
        </p:txBody>
      </p:sp>
    </p:spTree>
    <p:extLst>
      <p:ext uri="{BB962C8B-B14F-4D97-AF65-F5344CB8AC3E}">
        <p14:creationId xmlns:p14="http://schemas.microsoft.com/office/powerpoint/2010/main" val="1251006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1028655" y="2441594"/>
            <a:ext cx="10254689" cy="2308324"/>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So, the people grumbled at Moses, saying, "What shall we drink?" Then he cried out to the LORD</a:t>
            </a:r>
          </a:p>
        </p:txBody>
      </p:sp>
    </p:spTree>
    <p:extLst>
      <p:ext uri="{BB962C8B-B14F-4D97-AF65-F5344CB8AC3E}">
        <p14:creationId xmlns:p14="http://schemas.microsoft.com/office/powerpoint/2010/main" val="4010904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557205-BB68-B441-BF29-7B41D9DD539B}"/>
              </a:ext>
            </a:extLst>
          </p:cNvPr>
          <p:cNvSpPr/>
          <p:nvPr/>
        </p:nvSpPr>
        <p:spPr>
          <a:xfrm>
            <a:off x="0" y="0"/>
            <a:ext cx="12192000" cy="6858000"/>
          </a:xfrm>
          <a:prstGeom prst="rect">
            <a:avLst/>
          </a:prstGeom>
          <a:solidFill>
            <a:schemeClr val="bg2">
              <a:alpha val="52915"/>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dirty="0">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schemeClr val="accent1">
                    <a:lumMod val="60000"/>
                    <a:lumOff val="40000"/>
                  </a:scheme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414239" y="2464531"/>
            <a:ext cx="4382521" cy="2116993"/>
          </a:xfrm>
        </p:spPr>
        <p:txBody>
          <a:bodyPr/>
          <a:lstStyle/>
          <a:p>
            <a:pPr algn="ctr"/>
            <a:r>
              <a:rPr lang="en-US" sz="6600" b="0" dirty="0">
                <a:solidFill>
                  <a:schemeClr val="tx1"/>
                </a:solidFill>
                <a:latin typeface="Athelas" panose="02000503000000020003" pitchFamily="2" charset="77"/>
              </a:rPr>
              <a:t>If You Must Fight</a:t>
            </a:r>
          </a:p>
        </p:txBody>
      </p:sp>
      <p:sp>
        <p:nvSpPr>
          <p:cNvPr id="4" name="Rectangle 3">
            <a:extLst>
              <a:ext uri="{FF2B5EF4-FFF2-40B4-BE49-F238E27FC236}">
                <a16:creationId xmlns:a16="http://schemas.microsoft.com/office/drawing/2014/main" id="{BF5802AB-47E7-0C40-A756-D0C37BEDE71A}"/>
              </a:ext>
            </a:extLst>
          </p:cNvPr>
          <p:cNvSpPr/>
          <p:nvPr/>
        </p:nvSpPr>
        <p:spPr>
          <a:xfrm>
            <a:off x="0" y="0"/>
            <a:ext cx="12192000" cy="6858000"/>
          </a:xfrm>
          <a:prstGeom prst="rect">
            <a:avLst/>
          </a:prstGeom>
          <a:solidFill>
            <a:schemeClr val="bg1">
              <a:alpha val="43284"/>
            </a:schemeClr>
          </a:solid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2CAE8FD-0384-3A49-8FF1-DC0ECC72EB56}"/>
              </a:ext>
            </a:extLst>
          </p:cNvPr>
          <p:cNvSpPr/>
          <p:nvPr/>
        </p:nvSpPr>
        <p:spPr>
          <a:xfrm>
            <a:off x="756587" y="797510"/>
            <a:ext cx="10575645" cy="5262979"/>
          </a:xfrm>
          <a:prstGeom prst="rect">
            <a:avLst/>
          </a:prstGeom>
          <a:solidFill>
            <a:srgbClr val="E7E6E6">
              <a:lumMod val="10000"/>
              <a:alpha val="43872"/>
            </a:srgbClr>
          </a:solidFill>
        </p:spPr>
        <p:txBody>
          <a:bodyPr wrap="square">
            <a:spAutoFit/>
          </a:bodyPr>
          <a:lstStyle/>
          <a:p>
            <a:pPr lvl="0" defTabSz="914400">
              <a:spcBef>
                <a:spcPts val="2400"/>
              </a:spcBef>
              <a:defRPr/>
            </a:pPr>
            <a:r>
              <a:rPr lang="en-US" sz="4800" kern="0" baseline="30000" dirty="0">
                <a:solidFill>
                  <a:prstClr val="white"/>
                </a:solidFill>
                <a:latin typeface="Arial" panose="020B0604020202020204" pitchFamily="34" charset="0"/>
                <a:ea typeface="Times New Roman" panose="02020603050405020304" pitchFamily="18" charset="0"/>
                <a:cs typeface="Arial" panose="020B0604020202020204" pitchFamily="34" charset="0"/>
              </a:rPr>
              <a:t>12</a:t>
            </a:r>
            <a:r>
              <a:rPr lang="en-US" sz="4800" kern="0" dirty="0">
                <a:solidFill>
                  <a:prstClr val="white"/>
                </a:solidFill>
                <a:latin typeface="Arial" panose="020B0604020202020204" pitchFamily="34" charset="0"/>
                <a:ea typeface="Times New Roman" panose="02020603050405020304" pitchFamily="18" charset="0"/>
                <a:cs typeface="Arial" panose="020B0604020202020204" pitchFamily="34" charset="0"/>
              </a:rPr>
              <a:t> But Moses' hands were heavy. Then they took a stone and put it under him, and he sat on it; and Aaron and </a:t>
            </a:r>
            <a:r>
              <a:rPr lang="en-US" sz="4800" kern="0" dirty="0" err="1">
                <a:solidFill>
                  <a:prstClr val="white"/>
                </a:solidFill>
                <a:latin typeface="Arial" panose="020B0604020202020204" pitchFamily="34" charset="0"/>
                <a:ea typeface="Times New Roman" panose="02020603050405020304" pitchFamily="18" charset="0"/>
                <a:cs typeface="Arial" panose="020B0604020202020204" pitchFamily="34" charset="0"/>
              </a:rPr>
              <a:t>Hur</a:t>
            </a:r>
            <a:r>
              <a:rPr lang="en-US" sz="4800" kern="0" dirty="0">
                <a:solidFill>
                  <a:prstClr val="white"/>
                </a:solidFill>
                <a:latin typeface="Arial" panose="020B0604020202020204" pitchFamily="34" charset="0"/>
                <a:ea typeface="Times New Roman" panose="02020603050405020304" pitchFamily="18" charset="0"/>
                <a:cs typeface="Arial" panose="020B0604020202020204" pitchFamily="34" charset="0"/>
              </a:rPr>
              <a:t> supported his hands, one on one side and one on the other. Thus, his hands were steady until the sun set.)</a:t>
            </a:r>
          </a:p>
        </p:txBody>
      </p:sp>
    </p:spTree>
    <p:extLst>
      <p:ext uri="{BB962C8B-B14F-4D97-AF65-F5344CB8AC3E}">
        <p14:creationId xmlns:p14="http://schemas.microsoft.com/office/powerpoint/2010/main" val="26223514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1028655" y="2441594"/>
            <a:ext cx="10254689" cy="2308324"/>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 LORD showed him a tree; and he threw it into the waters, and the waters became sweet.</a:t>
            </a:r>
          </a:p>
        </p:txBody>
      </p:sp>
    </p:spTree>
    <p:extLst>
      <p:ext uri="{BB962C8B-B14F-4D97-AF65-F5344CB8AC3E}">
        <p14:creationId xmlns:p14="http://schemas.microsoft.com/office/powerpoint/2010/main" val="9756792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1028655" y="1536174"/>
            <a:ext cx="10254689" cy="3785652"/>
          </a:xfrm>
          <a:prstGeom prst="rect">
            <a:avLst/>
          </a:prstGeom>
          <a:solidFill>
            <a:srgbClr val="E7E6E6">
              <a:lumMod val="10000"/>
              <a:alpha val="43872"/>
            </a:srgbClr>
          </a:solidFill>
        </p:spPr>
        <p:txBody>
          <a:bodyPr wrap="square">
            <a:spAutoFit/>
          </a:bodyPr>
          <a:lstStyle/>
          <a:p>
            <a:pPr marL="0" marR="0" lvl="0" indent="0" algn="l" defTabSz="914400" rtl="0" eaLnBrk="1" fontAlgn="auto" latinLnBrk="0" hangingPunct="1">
              <a:lnSpc>
                <a:spcPct val="100000"/>
              </a:lnSpc>
              <a:spcBef>
                <a:spcPts val="2400"/>
              </a:spcBef>
              <a:spcAft>
                <a:spcPts val="0"/>
              </a:spcAft>
              <a:buClrTx/>
              <a:buSzTx/>
              <a:buFontTx/>
              <a:buNone/>
              <a:tabLst/>
              <a:defRPr/>
            </a:pPr>
            <a:r>
              <a:rPr kumimoji="0" lang="en-US" sz="4800" b="0" i="0" u="none" strike="noStrike" kern="0" cap="none" spc="0" normalizeH="0" baseline="3000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27</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Then they came to </a:t>
            </a:r>
            <a:r>
              <a:rPr kumimoji="0" lang="en-US" sz="4800" b="0" i="0" u="none" strike="noStrike" kern="0" cap="none" spc="0" normalizeH="0" baseline="0" noProof="0" dirty="0" err="1">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Elim</a:t>
            </a:r>
            <a:r>
              <a:rPr kumimoji="0" lang="en-US" sz="4800" b="0" i="0" u="none" strike="noStrike" kern="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 where there were twelve springs of water and seventy date palms, and they camped there beside the waters. (Exodus 15:27)</a:t>
            </a:r>
          </a:p>
        </p:txBody>
      </p:sp>
    </p:spTree>
    <p:extLst>
      <p:ext uri="{BB962C8B-B14F-4D97-AF65-F5344CB8AC3E}">
        <p14:creationId xmlns:p14="http://schemas.microsoft.com/office/powerpoint/2010/main" val="12553816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86970"/>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prstClr val="white"/>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40410" cy="4956048"/>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649788" y="795873"/>
            <a:ext cx="10789243" cy="3785652"/>
          </a:xfrm>
          <a:prstGeom prst="rect">
            <a:avLst/>
          </a:prstGeom>
          <a:solidFill>
            <a:srgbClr val="00FCD6"/>
          </a:solidFill>
        </p:spPr>
        <p:txBody>
          <a:bodyPr wrap="square">
            <a:spAutoFit/>
          </a:bodyPr>
          <a:lstStyle/>
          <a:p>
            <a:pPr marL="0" marR="0" lvl="0" indent="0" algn="ctr" defTabSz="914400" rtl="0" eaLnBrk="1" fontAlgn="auto" latinLnBrk="0" hangingPunct="1">
              <a:lnSpc>
                <a:spcPct val="100000"/>
              </a:lnSpc>
              <a:spcBef>
                <a:spcPts val="3600"/>
              </a:spcBef>
              <a:spcAft>
                <a:spcPts val="0"/>
              </a:spcAft>
              <a:buClrTx/>
              <a:buSzTx/>
              <a:buFontTx/>
              <a:buNone/>
              <a:tabLst/>
              <a:defRPr/>
            </a:pPr>
            <a:r>
              <a:rPr kumimoji="0" lang="en-US" sz="6000" b="0" i="1"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Lord I would clasp thy hand in mine; nor ever murmur or repine Content whatever lot I see; Since tis thy hand that leadeth me.</a:t>
            </a:r>
          </a:p>
        </p:txBody>
      </p:sp>
    </p:spTree>
    <p:extLst>
      <p:ext uri="{BB962C8B-B14F-4D97-AF65-F5344CB8AC3E}">
        <p14:creationId xmlns:p14="http://schemas.microsoft.com/office/powerpoint/2010/main" val="17976360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86970"/>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prstClr val="white"/>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40410" cy="4956048"/>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649788" y="795873"/>
            <a:ext cx="10789243" cy="3785652"/>
          </a:xfrm>
          <a:prstGeom prst="rect">
            <a:avLst/>
          </a:prstGeom>
          <a:solidFill>
            <a:srgbClr val="00FCD6"/>
          </a:solidFill>
        </p:spPr>
        <p:txBody>
          <a:bodyPr wrap="square">
            <a:spAutoFit/>
          </a:bodyPr>
          <a:lstStyle/>
          <a:p>
            <a:pPr marL="0" marR="0" lvl="0" indent="0" algn="ctr" defTabSz="914400" rtl="0" eaLnBrk="1" fontAlgn="auto" latinLnBrk="0" hangingPunct="1">
              <a:lnSpc>
                <a:spcPct val="100000"/>
              </a:lnSpc>
              <a:spcBef>
                <a:spcPts val="3600"/>
              </a:spcBef>
              <a:spcAft>
                <a:spcPts val="0"/>
              </a:spcAft>
              <a:buClrTx/>
              <a:buSzTx/>
              <a:buFontTx/>
              <a:buNone/>
              <a:tabLst/>
              <a:defRPr/>
            </a:pPr>
            <a:r>
              <a:rPr kumimoji="0" lang="en-US" sz="6000" b="0" i="1"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Prone to wander, Lord, I feel it, Prone to leave the God I love</a:t>
            </a:r>
            <a:br>
              <a:rPr kumimoji="0" lang="en-US" sz="6000" b="0" i="1"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en-US" sz="6000" b="0" i="1"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Here's my heart, oh take and seal it, Seal it for Thy courts above</a:t>
            </a:r>
          </a:p>
        </p:txBody>
      </p:sp>
    </p:spTree>
    <p:extLst>
      <p:ext uri="{BB962C8B-B14F-4D97-AF65-F5344CB8AC3E}">
        <p14:creationId xmlns:p14="http://schemas.microsoft.com/office/powerpoint/2010/main" val="15452262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Tree>
    <p:extLst>
      <p:ext uri="{BB962C8B-B14F-4D97-AF65-F5344CB8AC3E}">
        <p14:creationId xmlns:p14="http://schemas.microsoft.com/office/powerpoint/2010/main" val="737314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557205-BB68-B441-BF29-7B41D9DD539B}"/>
              </a:ext>
            </a:extLst>
          </p:cNvPr>
          <p:cNvSpPr/>
          <p:nvPr/>
        </p:nvSpPr>
        <p:spPr>
          <a:xfrm>
            <a:off x="0" y="0"/>
            <a:ext cx="12192000" cy="6858000"/>
          </a:xfrm>
          <a:prstGeom prst="rect">
            <a:avLst/>
          </a:prstGeom>
          <a:solidFill>
            <a:schemeClr val="bg2">
              <a:alpha val="52915"/>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dirty="0">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schemeClr val="accent1">
                    <a:lumMod val="60000"/>
                    <a:lumOff val="40000"/>
                  </a:scheme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414239" y="2464531"/>
            <a:ext cx="4382521" cy="2116993"/>
          </a:xfrm>
        </p:spPr>
        <p:txBody>
          <a:bodyPr/>
          <a:lstStyle/>
          <a:p>
            <a:pPr algn="ctr"/>
            <a:r>
              <a:rPr lang="en-US" sz="6600" b="0" dirty="0">
                <a:solidFill>
                  <a:schemeClr val="tx1"/>
                </a:solidFill>
                <a:latin typeface="Athelas" panose="02000503000000020003" pitchFamily="2" charset="77"/>
              </a:rPr>
              <a:t>If You Must Fight</a:t>
            </a:r>
          </a:p>
        </p:txBody>
      </p:sp>
      <p:sp>
        <p:nvSpPr>
          <p:cNvPr id="4" name="Rectangle 3">
            <a:extLst>
              <a:ext uri="{FF2B5EF4-FFF2-40B4-BE49-F238E27FC236}">
                <a16:creationId xmlns:a16="http://schemas.microsoft.com/office/drawing/2014/main" id="{BF5802AB-47E7-0C40-A756-D0C37BEDE71A}"/>
              </a:ext>
            </a:extLst>
          </p:cNvPr>
          <p:cNvSpPr/>
          <p:nvPr/>
        </p:nvSpPr>
        <p:spPr>
          <a:xfrm>
            <a:off x="0" y="0"/>
            <a:ext cx="12192000" cy="6858000"/>
          </a:xfrm>
          <a:prstGeom prst="rect">
            <a:avLst/>
          </a:prstGeom>
          <a:solidFill>
            <a:schemeClr val="bg1">
              <a:alpha val="43284"/>
            </a:schemeClr>
          </a:solid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2CAE8FD-0384-3A49-8FF1-DC0ECC72EB56}"/>
              </a:ext>
            </a:extLst>
          </p:cNvPr>
          <p:cNvSpPr/>
          <p:nvPr/>
        </p:nvSpPr>
        <p:spPr>
          <a:xfrm>
            <a:off x="748178" y="1946830"/>
            <a:ext cx="10575645" cy="2308324"/>
          </a:xfrm>
          <a:prstGeom prst="rect">
            <a:avLst/>
          </a:prstGeom>
          <a:solidFill>
            <a:srgbClr val="E7E6E6">
              <a:lumMod val="10000"/>
              <a:alpha val="43872"/>
            </a:srgbClr>
          </a:solidFill>
        </p:spPr>
        <p:txBody>
          <a:bodyPr wrap="square">
            <a:spAutoFit/>
          </a:bodyPr>
          <a:lstStyle/>
          <a:p>
            <a:pPr lvl="0" defTabSz="914400">
              <a:spcBef>
                <a:spcPts val="2400"/>
              </a:spcBef>
              <a:defRPr/>
            </a:pPr>
            <a:r>
              <a:rPr lang="en-US" sz="4800" kern="0" baseline="30000" dirty="0">
                <a:solidFill>
                  <a:prstClr val="white"/>
                </a:solidFill>
                <a:latin typeface="Arial" panose="020B0604020202020204" pitchFamily="34" charset="0"/>
                <a:ea typeface="Times New Roman" panose="02020603050405020304" pitchFamily="18" charset="0"/>
                <a:cs typeface="Arial" panose="020B0604020202020204" pitchFamily="34" charset="0"/>
              </a:rPr>
              <a:t>13 </a:t>
            </a:r>
            <a:r>
              <a:rPr lang="en-US" sz="4800" kern="0" dirty="0">
                <a:solidFill>
                  <a:prstClr val="white"/>
                </a:solidFill>
                <a:latin typeface="Arial" panose="020B0604020202020204" pitchFamily="34" charset="0"/>
                <a:ea typeface="Times New Roman" panose="02020603050405020304" pitchFamily="18" charset="0"/>
                <a:cs typeface="Arial" panose="020B0604020202020204" pitchFamily="34" charset="0"/>
              </a:rPr>
              <a:t>So Joshua overwhelmed Amalek and his people with the edge of the sword. </a:t>
            </a:r>
          </a:p>
        </p:txBody>
      </p:sp>
    </p:spTree>
    <p:extLst>
      <p:ext uri="{BB962C8B-B14F-4D97-AF65-F5344CB8AC3E}">
        <p14:creationId xmlns:p14="http://schemas.microsoft.com/office/powerpoint/2010/main" val="37785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557205-BB68-B441-BF29-7B41D9DD539B}"/>
              </a:ext>
            </a:extLst>
          </p:cNvPr>
          <p:cNvSpPr/>
          <p:nvPr/>
        </p:nvSpPr>
        <p:spPr>
          <a:xfrm>
            <a:off x="0" y="0"/>
            <a:ext cx="12192000" cy="6858000"/>
          </a:xfrm>
          <a:prstGeom prst="rect">
            <a:avLst/>
          </a:prstGeom>
          <a:solidFill>
            <a:schemeClr val="bg2">
              <a:alpha val="52915"/>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dirty="0">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schemeClr val="accent1">
                    <a:lumMod val="60000"/>
                    <a:lumOff val="40000"/>
                  </a:scheme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414239" y="2464531"/>
            <a:ext cx="4382521" cy="2116993"/>
          </a:xfrm>
        </p:spPr>
        <p:txBody>
          <a:bodyPr/>
          <a:lstStyle/>
          <a:p>
            <a:pPr algn="ctr"/>
            <a:r>
              <a:rPr lang="en-US" sz="6600" b="0" dirty="0">
                <a:solidFill>
                  <a:schemeClr val="tx1"/>
                </a:solidFill>
                <a:latin typeface="Athelas" panose="02000503000000020003" pitchFamily="2" charset="77"/>
              </a:rPr>
              <a:t>If You Must Fight</a:t>
            </a:r>
          </a:p>
        </p:txBody>
      </p:sp>
      <p:sp>
        <p:nvSpPr>
          <p:cNvPr id="4" name="Rectangle 3">
            <a:extLst>
              <a:ext uri="{FF2B5EF4-FFF2-40B4-BE49-F238E27FC236}">
                <a16:creationId xmlns:a16="http://schemas.microsoft.com/office/drawing/2014/main" id="{BF5802AB-47E7-0C40-A756-D0C37BEDE71A}"/>
              </a:ext>
            </a:extLst>
          </p:cNvPr>
          <p:cNvSpPr/>
          <p:nvPr/>
        </p:nvSpPr>
        <p:spPr>
          <a:xfrm>
            <a:off x="0" y="0"/>
            <a:ext cx="12192000" cy="6858000"/>
          </a:xfrm>
          <a:prstGeom prst="rect">
            <a:avLst/>
          </a:prstGeom>
          <a:solidFill>
            <a:schemeClr val="bg1">
              <a:alpha val="43284"/>
            </a:schemeClr>
          </a:solid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2CAE8FD-0384-3A49-8FF1-DC0ECC72EB56}"/>
              </a:ext>
            </a:extLst>
          </p:cNvPr>
          <p:cNvSpPr/>
          <p:nvPr/>
        </p:nvSpPr>
        <p:spPr>
          <a:xfrm>
            <a:off x="756587" y="797510"/>
            <a:ext cx="10575645" cy="5262979"/>
          </a:xfrm>
          <a:prstGeom prst="rect">
            <a:avLst/>
          </a:prstGeom>
          <a:solidFill>
            <a:srgbClr val="E7E6E6">
              <a:lumMod val="10000"/>
              <a:alpha val="43872"/>
            </a:srgbClr>
          </a:solidFill>
        </p:spPr>
        <p:txBody>
          <a:bodyPr wrap="square">
            <a:spAutoFit/>
          </a:bodyPr>
          <a:lstStyle/>
          <a:p>
            <a:pPr lvl="0" defTabSz="914400">
              <a:spcBef>
                <a:spcPts val="2400"/>
              </a:spcBef>
              <a:defRPr/>
            </a:pPr>
            <a:r>
              <a:rPr lang="en-US" sz="4800" kern="0" baseline="30000" dirty="0">
                <a:solidFill>
                  <a:prstClr val="white"/>
                </a:solidFill>
                <a:latin typeface="Arial" panose="020B0604020202020204" pitchFamily="34" charset="0"/>
                <a:ea typeface="Times New Roman" panose="02020603050405020304" pitchFamily="18" charset="0"/>
                <a:cs typeface="Arial" panose="020B0604020202020204" pitchFamily="34" charset="0"/>
              </a:rPr>
              <a:t>14</a:t>
            </a:r>
            <a:r>
              <a:rPr lang="en-US" sz="4800" kern="0" dirty="0">
                <a:solidFill>
                  <a:prstClr val="white"/>
                </a:solidFill>
                <a:latin typeface="Arial" panose="020B0604020202020204" pitchFamily="34" charset="0"/>
                <a:ea typeface="Times New Roman" panose="02020603050405020304" pitchFamily="18" charset="0"/>
                <a:cs typeface="Arial" panose="020B0604020202020204" pitchFamily="34" charset="0"/>
              </a:rPr>
              <a:t> Then the LORD said to Moses, "Write this in a book as a memorial and recite it to Joshua, that I will utterly blot out the memory of Amalek from under heaven." </a:t>
            </a:r>
            <a:r>
              <a:rPr lang="en-US" sz="4800" kern="0" baseline="30000" dirty="0">
                <a:solidFill>
                  <a:prstClr val="white"/>
                </a:solidFill>
                <a:latin typeface="Arial" panose="020B0604020202020204" pitchFamily="34" charset="0"/>
                <a:ea typeface="Times New Roman" panose="02020603050405020304" pitchFamily="18" charset="0"/>
                <a:cs typeface="Arial" panose="020B0604020202020204" pitchFamily="34" charset="0"/>
              </a:rPr>
              <a:t>15</a:t>
            </a:r>
            <a:r>
              <a:rPr lang="en-US" sz="4800" kern="0" dirty="0">
                <a:solidFill>
                  <a:prstClr val="white"/>
                </a:solidFill>
                <a:latin typeface="Arial" panose="020B0604020202020204" pitchFamily="34" charset="0"/>
                <a:ea typeface="Times New Roman" panose="02020603050405020304" pitchFamily="18" charset="0"/>
                <a:cs typeface="Arial" panose="020B0604020202020204" pitchFamily="34" charset="0"/>
              </a:rPr>
              <a:t> Moses built an altar and named it The LORD is My Banner; (Exod. 17:10-15)</a:t>
            </a:r>
          </a:p>
        </p:txBody>
      </p:sp>
    </p:spTree>
    <p:extLst>
      <p:ext uri="{BB962C8B-B14F-4D97-AF65-F5344CB8AC3E}">
        <p14:creationId xmlns:p14="http://schemas.microsoft.com/office/powerpoint/2010/main" val="2286759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557205-BB68-B441-BF29-7B41D9DD539B}"/>
              </a:ext>
            </a:extLst>
          </p:cNvPr>
          <p:cNvSpPr/>
          <p:nvPr/>
        </p:nvSpPr>
        <p:spPr>
          <a:xfrm>
            <a:off x="0" y="0"/>
            <a:ext cx="12192000" cy="6858000"/>
          </a:xfrm>
          <a:prstGeom prst="rect">
            <a:avLst/>
          </a:prstGeom>
          <a:solidFill>
            <a:schemeClr val="bg2">
              <a:alpha val="52915"/>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dirty="0">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schemeClr val="accent1">
                    <a:lumMod val="60000"/>
                    <a:lumOff val="40000"/>
                  </a:scheme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414239" y="2464531"/>
            <a:ext cx="4382521" cy="2116993"/>
          </a:xfrm>
        </p:spPr>
        <p:txBody>
          <a:bodyPr/>
          <a:lstStyle/>
          <a:p>
            <a:pPr algn="ctr"/>
            <a:r>
              <a:rPr lang="en-US" sz="6600" b="0" dirty="0">
                <a:solidFill>
                  <a:schemeClr val="tx1"/>
                </a:solidFill>
                <a:latin typeface="Athelas" panose="02000503000000020003" pitchFamily="2" charset="77"/>
              </a:rPr>
              <a:t>If You Must Fight</a:t>
            </a:r>
          </a:p>
        </p:txBody>
      </p:sp>
      <p:sp>
        <p:nvSpPr>
          <p:cNvPr id="4" name="Rectangle 3">
            <a:extLst>
              <a:ext uri="{FF2B5EF4-FFF2-40B4-BE49-F238E27FC236}">
                <a16:creationId xmlns:a16="http://schemas.microsoft.com/office/drawing/2014/main" id="{BF5802AB-47E7-0C40-A756-D0C37BEDE71A}"/>
              </a:ext>
            </a:extLst>
          </p:cNvPr>
          <p:cNvSpPr/>
          <p:nvPr/>
        </p:nvSpPr>
        <p:spPr>
          <a:xfrm>
            <a:off x="0" y="0"/>
            <a:ext cx="12192000" cy="6858000"/>
          </a:xfrm>
          <a:prstGeom prst="rect">
            <a:avLst/>
          </a:prstGeom>
          <a:solidFill>
            <a:schemeClr val="bg1">
              <a:alpha val="43284"/>
            </a:schemeClr>
          </a:solid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E5E42F6-269C-414F-9456-134C098836A7}"/>
              </a:ext>
            </a:extLst>
          </p:cNvPr>
          <p:cNvSpPr/>
          <p:nvPr/>
        </p:nvSpPr>
        <p:spPr>
          <a:xfrm>
            <a:off x="231013" y="566919"/>
            <a:ext cx="11253232" cy="923330"/>
          </a:xfrm>
          <a:prstGeom prst="rect">
            <a:avLst/>
          </a:prstGeom>
          <a:solidFill>
            <a:srgbClr val="00FCD6"/>
          </a:solidFill>
        </p:spPr>
        <p:txBody>
          <a:bodyPr wrap="square">
            <a:spAutoFit/>
          </a:bodyPr>
          <a:lstStyle/>
          <a:p>
            <a:pPr marL="342900" marR="0" lvl="0" indent="-342900" algn="l" defTabSz="914400" rtl="0" eaLnBrk="1" fontAlgn="auto" latinLnBrk="0" hangingPunct="1">
              <a:lnSpc>
                <a:spcPct val="100000"/>
              </a:lnSpc>
              <a:spcBef>
                <a:spcPts val="2400"/>
              </a:spcBef>
              <a:spcAft>
                <a:spcPts val="0"/>
              </a:spcAft>
              <a:buClrTx/>
              <a:buSzTx/>
              <a:buFont typeface="+mj-lt"/>
              <a:buAutoNum type="arabicPeriod"/>
              <a:tabLst/>
              <a:defRPr/>
            </a:pPr>
            <a:r>
              <a:rPr kumimoji="0" lang="en-US" sz="5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en-US" sz="5400" b="1" kern="0" dirty="0">
                <a:solidFill>
                  <a:prstClr val="black"/>
                </a:solidFill>
                <a:latin typeface="Times New Roman" panose="02020603050405020304" pitchFamily="18" charset="0"/>
                <a:ea typeface="Times New Roman" panose="02020603050405020304" pitchFamily="18" charset="0"/>
              </a:rPr>
              <a:t>The War Must Be </a:t>
            </a:r>
            <a:r>
              <a:rPr lang="en-US" sz="5400" b="1" u="sng" kern="0" dirty="0">
                <a:solidFill>
                  <a:prstClr val="black"/>
                </a:solidFill>
                <a:latin typeface="Times New Roman" panose="02020603050405020304" pitchFamily="18" charset="0"/>
                <a:ea typeface="Times New Roman" panose="02020603050405020304" pitchFamily="18" charset="0"/>
              </a:rPr>
              <a:t>HOLY</a:t>
            </a:r>
            <a:endParaRPr kumimoji="0" lang="en-US" sz="54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17600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557205-BB68-B441-BF29-7B41D9DD539B}"/>
              </a:ext>
            </a:extLst>
          </p:cNvPr>
          <p:cNvSpPr/>
          <p:nvPr/>
        </p:nvSpPr>
        <p:spPr>
          <a:xfrm>
            <a:off x="0" y="0"/>
            <a:ext cx="12192000" cy="6858000"/>
          </a:xfrm>
          <a:prstGeom prst="rect">
            <a:avLst/>
          </a:prstGeom>
          <a:solidFill>
            <a:schemeClr val="bg2">
              <a:alpha val="52915"/>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dirty="0">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schemeClr val="accent1">
                    <a:lumMod val="60000"/>
                    <a:lumOff val="40000"/>
                  </a:scheme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414239" y="2464531"/>
            <a:ext cx="4382521" cy="2116993"/>
          </a:xfrm>
        </p:spPr>
        <p:txBody>
          <a:bodyPr/>
          <a:lstStyle/>
          <a:p>
            <a:pPr algn="ctr"/>
            <a:r>
              <a:rPr lang="en-US" sz="6600" b="0" dirty="0">
                <a:solidFill>
                  <a:schemeClr val="tx1"/>
                </a:solidFill>
                <a:latin typeface="Athelas" panose="02000503000000020003" pitchFamily="2" charset="77"/>
              </a:rPr>
              <a:t>If You Must Fight</a:t>
            </a:r>
          </a:p>
        </p:txBody>
      </p:sp>
      <p:sp>
        <p:nvSpPr>
          <p:cNvPr id="4" name="Rectangle 3">
            <a:extLst>
              <a:ext uri="{FF2B5EF4-FFF2-40B4-BE49-F238E27FC236}">
                <a16:creationId xmlns:a16="http://schemas.microsoft.com/office/drawing/2014/main" id="{BF5802AB-47E7-0C40-A756-D0C37BEDE71A}"/>
              </a:ext>
            </a:extLst>
          </p:cNvPr>
          <p:cNvSpPr/>
          <p:nvPr/>
        </p:nvSpPr>
        <p:spPr>
          <a:xfrm>
            <a:off x="0" y="0"/>
            <a:ext cx="12192000" cy="6858000"/>
          </a:xfrm>
          <a:prstGeom prst="rect">
            <a:avLst/>
          </a:prstGeom>
          <a:solidFill>
            <a:schemeClr val="bg1">
              <a:alpha val="43284"/>
            </a:schemeClr>
          </a:solid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E5E42F6-269C-414F-9456-134C098836A7}"/>
              </a:ext>
            </a:extLst>
          </p:cNvPr>
          <p:cNvSpPr/>
          <p:nvPr/>
        </p:nvSpPr>
        <p:spPr>
          <a:xfrm>
            <a:off x="231013" y="566919"/>
            <a:ext cx="11253232" cy="923330"/>
          </a:xfrm>
          <a:prstGeom prst="rect">
            <a:avLst/>
          </a:prstGeom>
          <a:solidFill>
            <a:srgbClr val="00FCD6"/>
          </a:solidFill>
        </p:spPr>
        <p:txBody>
          <a:bodyPr wrap="square">
            <a:spAutoFit/>
          </a:bodyPr>
          <a:lstStyle/>
          <a:p>
            <a:pPr marR="0" lvl="0" algn="l" defTabSz="914400" rtl="0" eaLnBrk="1" fontAlgn="auto" latinLnBrk="0" hangingPunct="1">
              <a:lnSpc>
                <a:spcPct val="100000"/>
              </a:lnSpc>
              <a:spcBef>
                <a:spcPts val="2400"/>
              </a:spcBef>
              <a:spcAft>
                <a:spcPts val="0"/>
              </a:spcAft>
              <a:buClrTx/>
              <a:buSzTx/>
              <a:tabLst/>
              <a:defRPr/>
            </a:pPr>
            <a:r>
              <a:rPr kumimoji="0" lang="en-US" sz="5400" b="1"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2. Our Weapons are Godly</a:t>
            </a:r>
            <a:endParaRPr kumimoji="0" lang="en-US" sz="5400" b="0" i="0"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130815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1BF-8DAA-3344-9AA2-A9B9EC3B7050}"/>
              </a:ext>
            </a:extLst>
          </p:cNvPr>
          <p:cNvSpPr>
            <a:spLocks noGrp="1"/>
          </p:cNvSpPr>
          <p:nvPr>
            <p:ph type="title"/>
          </p:nvPr>
        </p:nvSpPr>
        <p:spPr>
          <a:xfrm>
            <a:off x="1357089" y="2435957"/>
            <a:ext cx="4382521" cy="993043"/>
          </a:xfrm>
        </p:spPr>
        <p:txBody>
          <a:bodyPr/>
          <a:lstStyle/>
          <a:p>
            <a:pPr algn="ctr"/>
            <a:r>
              <a:rPr lang="en-US" sz="5400" b="0">
                <a:solidFill>
                  <a:schemeClr val="bg1"/>
                </a:solidFill>
                <a:latin typeface="Athelas" panose="02000503000000020003" pitchFamily="2" charset="77"/>
              </a:rPr>
              <a:t>Trusting God</a:t>
            </a:r>
          </a:p>
        </p:txBody>
      </p:sp>
      <p:sp>
        <p:nvSpPr>
          <p:cNvPr id="7" name="Title 1">
            <a:extLst>
              <a:ext uri="{FF2B5EF4-FFF2-40B4-BE49-F238E27FC236}">
                <a16:creationId xmlns:a16="http://schemas.microsoft.com/office/drawing/2014/main" id="{EE393102-FA65-F74E-BB8F-C7959D55D876}"/>
              </a:ext>
            </a:extLst>
          </p:cNvPr>
          <p:cNvSpPr>
            <a:spLocks noGrp="1"/>
          </p:cNvSpPr>
          <p:nvPr>
            <p:ph type="body" sz="quarter" idx="16"/>
          </p:nvPr>
        </p:nvSpPr>
        <p:spPr>
          <a:xfrm>
            <a:off x="6156000" y="3429000"/>
            <a:ext cx="4880300" cy="1152525"/>
          </a:xfrm>
          <a:solidFill>
            <a:schemeClr val="bg2">
              <a:lumMod val="90000"/>
              <a:lumOff val="10000"/>
            </a:schemeClr>
          </a:solidFill>
        </p:spPr>
        <p:txBody>
          <a:bodyPr>
            <a:normAutofit/>
          </a:bodyPr>
          <a:lstStyle/>
          <a:p>
            <a:pPr algn="ctr"/>
            <a:r>
              <a:rPr lang="en-US" sz="5400" b="1">
                <a:solidFill>
                  <a:schemeClr val="accent1">
                    <a:lumMod val="60000"/>
                    <a:lumOff val="40000"/>
                  </a:schemeClr>
                </a:solidFill>
                <a:effectLst>
                  <a:outerShdw blurRad="50800" dist="38100" dir="2700000" algn="tl" rotWithShape="0">
                    <a:schemeClr val="bg1">
                      <a:alpha val="86946"/>
                    </a:schemeClr>
                  </a:outerShdw>
                </a:effectLst>
                <a:latin typeface="Athelas" panose="02000503000000020003" pitchFamily="2" charset="77"/>
              </a:rPr>
              <a:t>Casting Seed</a:t>
            </a:r>
          </a:p>
        </p:txBody>
      </p:sp>
      <p:sp>
        <p:nvSpPr>
          <p:cNvPr id="9" name="Rectangle 8">
            <a:extLst>
              <a:ext uri="{FF2B5EF4-FFF2-40B4-BE49-F238E27FC236}">
                <a16:creationId xmlns:a16="http://schemas.microsoft.com/office/drawing/2014/main" id="{13738AE5-4EFA-0E43-A3D3-59F821B316A1}"/>
              </a:ext>
            </a:extLst>
          </p:cNvPr>
          <p:cNvSpPr/>
          <p:nvPr/>
        </p:nvSpPr>
        <p:spPr>
          <a:xfrm>
            <a:off x="-51590" y="5232303"/>
            <a:ext cx="12192000" cy="110799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w="0"/>
                <a:solidFill>
                  <a:srgbClr val="636363">
                    <a:lumMod val="60000"/>
                    <a:lumOff val="40000"/>
                  </a:srgbClr>
                </a:solidFill>
                <a:effectLst>
                  <a:outerShdw blurRad="50800" dist="38100" dir="2700000" algn="tl" rotWithShape="0">
                    <a:srgbClr val="00C6BB">
                      <a:lumMod val="60000"/>
                      <a:lumOff val="40000"/>
                      <a:alpha val="40000"/>
                    </a:srgbClr>
                  </a:outerShdw>
                </a:effectLst>
                <a:uLnTx/>
                <a:uFillTx/>
                <a:latin typeface="Apple Chancery" panose="03020702040506060504" pitchFamily="66" charset="-79"/>
                <a:ea typeface="+mn-ea"/>
                <a:cs typeface="Apple Chancery" panose="03020702040506060504" pitchFamily="66" charset="-79"/>
              </a:rPr>
              <a:t>The Church That Pleases God</a:t>
            </a:r>
          </a:p>
        </p:txBody>
      </p:sp>
      <p:sp>
        <p:nvSpPr>
          <p:cNvPr id="5" name="Rectangle 4">
            <a:extLst>
              <a:ext uri="{FF2B5EF4-FFF2-40B4-BE49-F238E27FC236}">
                <a16:creationId xmlns:a16="http://schemas.microsoft.com/office/drawing/2014/main" id="{717D9E79-E996-704B-9BBD-28FF7E5B3A5B}"/>
              </a:ext>
            </a:extLst>
          </p:cNvPr>
          <p:cNvSpPr/>
          <p:nvPr/>
        </p:nvSpPr>
        <p:spPr>
          <a:xfrm>
            <a:off x="0" y="0"/>
            <a:ext cx="12192000" cy="6858000"/>
          </a:xfrm>
          <a:prstGeom prst="rect">
            <a:avLst/>
          </a:prstGeom>
          <a:solidFill>
            <a:schemeClr val="tx2">
              <a:lumMod val="75000"/>
              <a:alpha val="9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10">
            <a:extLst>
              <a:ext uri="{FF2B5EF4-FFF2-40B4-BE49-F238E27FC236}">
                <a16:creationId xmlns:a16="http://schemas.microsoft.com/office/drawing/2014/main" id="{B24EBD06-E775-5E45-B2FD-24449CF4EFE8}"/>
              </a:ext>
            </a:extLst>
          </p:cNvPr>
          <p:cNvSpPr/>
          <p:nvPr/>
        </p:nvSpPr>
        <p:spPr>
          <a:xfrm>
            <a:off x="782452" y="768489"/>
            <a:ext cx="10747095" cy="5078313"/>
          </a:xfrm>
          <a:prstGeom prst="rect">
            <a:avLst/>
          </a:prstGeom>
          <a:solidFill>
            <a:srgbClr val="E7E6E6">
              <a:lumMod val="10000"/>
              <a:alpha val="43872"/>
            </a:srgbClr>
          </a:solidFill>
        </p:spPr>
        <p:txBody>
          <a:bodyPr wrap="square">
            <a:spAutoFit/>
          </a:bodyPr>
          <a:lstStyle/>
          <a:p>
            <a:pPr lvl="0" algn="ctr" defTabSz="914400">
              <a:spcBef>
                <a:spcPts val="2400"/>
              </a:spcBef>
              <a:defRPr/>
            </a:pPr>
            <a:r>
              <a:rPr lang="en-US" sz="5400" i="1" kern="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C. H. </a:t>
            </a:r>
            <a:r>
              <a:rPr lang="en-US" sz="5400" i="1" kern="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MacIntosh “</a:t>
            </a:r>
            <a:r>
              <a:rPr lang="en-US" sz="5400" i="1" kern="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Let us bear in mind that where the Holy Ghost is working, one instrument is as good and as efficient as seventy; and where He is not working, seventy are of no more value than one.”</a:t>
            </a:r>
          </a:p>
        </p:txBody>
      </p:sp>
    </p:spTree>
    <p:extLst>
      <p:ext uri="{BB962C8B-B14F-4D97-AF65-F5344CB8AC3E}">
        <p14:creationId xmlns:p14="http://schemas.microsoft.com/office/powerpoint/2010/main" val="3362872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82</TotalTime>
  <Words>1967</Words>
  <Application>Microsoft Macintosh PowerPoint</Application>
  <PresentationFormat>Widescreen</PresentationFormat>
  <Paragraphs>175</Paragraphs>
  <Slides>44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44</vt:i4>
      </vt:variant>
    </vt:vector>
  </HeadingPairs>
  <TitlesOfParts>
    <vt:vector size="53" baseType="lpstr">
      <vt:lpstr>Apple Chancery</vt:lpstr>
      <vt:lpstr>Arial</vt:lpstr>
      <vt:lpstr>Athelas</vt:lpstr>
      <vt:lpstr>Calibri</vt:lpstr>
      <vt:lpstr>Century Gothic</vt:lpstr>
      <vt:lpstr>Times New Roman</vt:lpstr>
      <vt:lpstr>Wingdings 2</vt:lpstr>
      <vt:lpstr>Quotable</vt:lpstr>
      <vt:lpstr>1_Quotable</vt:lpstr>
      <vt:lpstr>If You Must Fight</vt:lpstr>
      <vt:lpstr>If You Must Fight</vt:lpstr>
      <vt:lpstr>If You Must Fight</vt:lpstr>
      <vt:lpstr>If You Must Fight</vt:lpstr>
      <vt:lpstr>If You Must Fight</vt:lpstr>
      <vt:lpstr>If You Must Fight</vt:lpstr>
      <vt:lpstr>If You Must Fight</vt:lpstr>
      <vt:lpstr>If You Must Fight</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lpstr>Trusting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Intimacy With God</dc:title>
  <dc:creator>NATHAN MORTON</dc:creator>
  <cp:lastModifiedBy>NATHAN MORTON</cp:lastModifiedBy>
  <cp:revision>28</cp:revision>
  <dcterms:created xsi:type="dcterms:W3CDTF">2021-11-22T17:08:01Z</dcterms:created>
  <dcterms:modified xsi:type="dcterms:W3CDTF">2022-03-13T18:41:27Z</dcterms:modified>
</cp:coreProperties>
</file>