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558" r:id="rId2"/>
    <p:sldId id="2186" r:id="rId3"/>
    <p:sldId id="2189" r:id="rId4"/>
    <p:sldId id="2191" r:id="rId5"/>
    <p:sldId id="2192" r:id="rId6"/>
    <p:sldId id="2190" r:id="rId7"/>
    <p:sldId id="2193" r:id="rId8"/>
    <p:sldId id="2194" r:id="rId9"/>
    <p:sldId id="2195" r:id="rId10"/>
    <p:sldId id="2196" r:id="rId11"/>
    <p:sldId id="2197" r:id="rId12"/>
    <p:sldId id="2199" r:id="rId13"/>
    <p:sldId id="2198" r:id="rId14"/>
    <p:sldId id="2200" r:id="rId15"/>
    <p:sldId id="2201" r:id="rId16"/>
    <p:sldId id="2202" r:id="rId17"/>
    <p:sldId id="2203" r:id="rId18"/>
    <p:sldId id="2204" r:id="rId19"/>
    <p:sldId id="2205" r:id="rId20"/>
    <p:sldId id="2206" r:id="rId21"/>
    <p:sldId id="2207" r:id="rId22"/>
    <p:sldId id="2208" r:id="rId23"/>
    <p:sldId id="2209" r:id="rId24"/>
    <p:sldId id="2210" r:id="rId25"/>
    <p:sldId id="2211" r:id="rId26"/>
    <p:sldId id="2212" r:id="rId27"/>
    <p:sldId id="2213" r:id="rId28"/>
    <p:sldId id="2214" r:id="rId29"/>
    <p:sldId id="2215" r:id="rId30"/>
    <p:sldId id="2216" r:id="rId31"/>
    <p:sldId id="2217" r:id="rId32"/>
    <p:sldId id="2218" r:id="rId33"/>
    <p:sldId id="2219" r:id="rId34"/>
    <p:sldId id="2220" r:id="rId35"/>
    <p:sldId id="2221" r:id="rId36"/>
    <p:sldId id="21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5909"/>
  </p:normalViewPr>
  <p:slideViewPr>
    <p:cSldViewPr snapToGrid="0" snapToObjects="1">
      <p:cViewPr varScale="1">
        <p:scale>
          <a:sx n="68" d="100"/>
          <a:sy n="68" d="100"/>
        </p:scale>
        <p:origin x="216" y="11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5CEDD-4624-D647-A086-13CF1BADF887}" type="datetimeFigureOut">
              <a:rPr lang="en-US" smtClean="0"/>
              <a:t>9/21/21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09F8E-2790-A343-9438-CA7BEAB297F2}" type="slidenum">
              <a:rPr lang="en-US" smtClean="0"/>
              <a:t>‹#›</a:t>
            </a:fld>
            <a:endParaRPr lang="en-US"/>
          </a:p>
        </p:txBody>
      </p:sp>
    </p:spTree>
    <p:extLst>
      <p:ext uri="{BB962C8B-B14F-4D97-AF65-F5344CB8AC3E}">
        <p14:creationId xmlns:p14="http://schemas.microsoft.com/office/powerpoint/2010/main" val="311462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99AC-9871-1D43-ABCD-2A641E569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2E976D-B5E6-CE40-A933-CB92C6E6F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AA5E05-630F-064A-9A96-0280D514B78D}"/>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5" name="Footer Placeholder 4">
            <a:extLst>
              <a:ext uri="{FF2B5EF4-FFF2-40B4-BE49-F238E27FC236}">
                <a16:creationId xmlns:a16="http://schemas.microsoft.com/office/drawing/2014/main" id="{A219FE69-C7AE-914E-9FAC-11AE28FE5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7A70E-C7CE-CD48-84F3-BAD6C7B3B40D}"/>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160384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84AC-5436-4448-8199-80D480130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DA08C-5B10-0C45-AA7E-ECDDA170FA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0834F-EE78-B749-BCCE-F12A81D5EDFE}"/>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5" name="Footer Placeholder 4">
            <a:extLst>
              <a:ext uri="{FF2B5EF4-FFF2-40B4-BE49-F238E27FC236}">
                <a16:creationId xmlns:a16="http://schemas.microsoft.com/office/drawing/2014/main" id="{70E359B5-A567-F746-8715-ACEDE2ED1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4F456-BE45-5843-9D98-93B7632BEC82}"/>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97064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4B2874-05C2-9A4B-A8A5-65EF07415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B77BA-5509-E74F-944C-99D945F166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3B9E7-FBB1-6F40-BF57-B6114F840877}"/>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5" name="Footer Placeholder 4">
            <a:extLst>
              <a:ext uri="{FF2B5EF4-FFF2-40B4-BE49-F238E27FC236}">
                <a16:creationId xmlns:a16="http://schemas.microsoft.com/office/drawing/2014/main" id="{4B8893BB-B68A-5042-8BAD-78A8BACE9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625EB-DD8D-DD4D-88E9-6A266EDF4FEB}"/>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303532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AC07-1BDD-694A-8DA1-1E9DABD9B5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1E1A7-7034-0A49-827E-4134EF15D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F2048-E8B9-E648-B7AF-95BEB9957B70}"/>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5" name="Footer Placeholder 4">
            <a:extLst>
              <a:ext uri="{FF2B5EF4-FFF2-40B4-BE49-F238E27FC236}">
                <a16:creationId xmlns:a16="http://schemas.microsoft.com/office/drawing/2014/main" id="{C5BAC772-9046-924F-9617-50A89CACC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EA2E-7413-F246-B870-B02877AAAC5A}"/>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396570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5F6A-B51D-8447-9F61-5A19C78AF4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DA43C7-8048-3B46-ADD8-F6F7C2E96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C229B-7ED4-D04D-B090-E4ED0F415434}"/>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5" name="Footer Placeholder 4">
            <a:extLst>
              <a:ext uri="{FF2B5EF4-FFF2-40B4-BE49-F238E27FC236}">
                <a16:creationId xmlns:a16="http://schemas.microsoft.com/office/drawing/2014/main" id="{326B1AC2-16E8-914F-B617-3BA8F2384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F8FF1-7386-1A4A-AB55-44F292226657}"/>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46620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1E03-0046-7D49-BE16-08686F928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F9D77-CA02-0149-A6B7-4DA78B96C0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59E67-597E-C448-AA59-27799E4C46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94A060-C1B0-D545-9B10-2FCA271F74A9}"/>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6" name="Footer Placeholder 5">
            <a:extLst>
              <a:ext uri="{FF2B5EF4-FFF2-40B4-BE49-F238E27FC236}">
                <a16:creationId xmlns:a16="http://schemas.microsoft.com/office/drawing/2014/main" id="{5AA59A1E-2A40-1F41-942E-40B34EB59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314EF-9205-3D4C-BE21-C99F0BDAD4AC}"/>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96460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BFA3-6A13-8848-8C1E-8AD05377BB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76A877-4C01-9448-A41A-153D893153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01CEAB-4137-A742-8271-61505603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9554F-F08D-7443-8A1D-25D6941FC2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16DD9C-404F-244B-AD52-8C86B73AF3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4C255-38BB-A149-8EEE-27CD07183C3E}"/>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8" name="Footer Placeholder 7">
            <a:extLst>
              <a:ext uri="{FF2B5EF4-FFF2-40B4-BE49-F238E27FC236}">
                <a16:creationId xmlns:a16="http://schemas.microsoft.com/office/drawing/2014/main" id="{D9686DD0-66CE-FE4F-B503-5828EE72AB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6C512-F895-6243-B007-ACD204299B3C}"/>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403456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74F6-A79F-D541-8071-62DFD0007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5902AC-EE77-5D40-897D-228DDB460BCD}"/>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4" name="Footer Placeholder 3">
            <a:extLst>
              <a:ext uri="{FF2B5EF4-FFF2-40B4-BE49-F238E27FC236}">
                <a16:creationId xmlns:a16="http://schemas.microsoft.com/office/drawing/2014/main" id="{EFD0418A-6C48-D544-B3F0-3E27AA3000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E5651C-4BFB-1F44-B717-9B644C6C4793}"/>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14221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5C0EB-26DB-6543-B3C0-E83C8598E637}"/>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3" name="Footer Placeholder 2">
            <a:extLst>
              <a:ext uri="{FF2B5EF4-FFF2-40B4-BE49-F238E27FC236}">
                <a16:creationId xmlns:a16="http://schemas.microsoft.com/office/drawing/2014/main" id="{B7E96FD8-841D-574B-A2BD-A176921F9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8AC3B6-64C2-D24D-B8D8-DBDD9C633569}"/>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59683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68ED-B7DD-0D41-B26F-8F36E5F79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831547-EBB2-744B-B77E-9C48C3EC8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D2909B-C300-F14F-8276-C944F8C35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5B603-64D8-4C4E-8483-212D48ED4100}"/>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6" name="Footer Placeholder 5">
            <a:extLst>
              <a:ext uri="{FF2B5EF4-FFF2-40B4-BE49-F238E27FC236}">
                <a16:creationId xmlns:a16="http://schemas.microsoft.com/office/drawing/2014/main" id="{C8D95563-9B7C-0D40-BCD3-68C647724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1EE1A-C4BB-AE43-A9CA-3395C2F2A531}"/>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40048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BD30-FEAA-7A4C-96A7-2DC393C81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6D2A31-BA6D-4349-8767-DBF3FE10B9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5795B-9BC9-194C-A1AF-7EB59E694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51BE-DCDC-804B-A1D5-4D04C4487122}"/>
              </a:ext>
            </a:extLst>
          </p:cNvPr>
          <p:cNvSpPr>
            <a:spLocks noGrp="1"/>
          </p:cNvSpPr>
          <p:nvPr>
            <p:ph type="dt" sz="half" idx="10"/>
          </p:nvPr>
        </p:nvSpPr>
        <p:spPr/>
        <p:txBody>
          <a:bodyPr/>
          <a:lstStyle/>
          <a:p>
            <a:fld id="{57C29792-71B4-D049-9D41-51DA1EC940AC}" type="datetimeFigureOut">
              <a:rPr lang="en-US" smtClean="0"/>
              <a:t>9/21/21</a:t>
            </a:fld>
            <a:endParaRPr lang="en-US"/>
          </a:p>
        </p:txBody>
      </p:sp>
      <p:sp>
        <p:nvSpPr>
          <p:cNvPr id="6" name="Footer Placeholder 5">
            <a:extLst>
              <a:ext uri="{FF2B5EF4-FFF2-40B4-BE49-F238E27FC236}">
                <a16:creationId xmlns:a16="http://schemas.microsoft.com/office/drawing/2014/main" id="{3BCA61D0-EBF1-524A-A8AE-775BD4033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03B09-F85A-F24A-9919-387A946B45CB}"/>
              </a:ext>
            </a:extLst>
          </p:cNvPr>
          <p:cNvSpPr>
            <a:spLocks noGrp="1"/>
          </p:cNvSpPr>
          <p:nvPr>
            <p:ph type="sldNum" sz="quarter" idx="12"/>
          </p:nvPr>
        </p:nvSpPr>
        <p:spPr/>
        <p:txBody>
          <a:bodyPr/>
          <a:lstStyle/>
          <a:p>
            <a:fld id="{5FB6400C-10C7-5C4D-95E8-4A36FF77650C}" type="slidenum">
              <a:rPr lang="en-US" smtClean="0"/>
              <a:t>‹#›</a:t>
            </a:fld>
            <a:endParaRPr lang="en-US"/>
          </a:p>
        </p:txBody>
      </p:sp>
    </p:spTree>
    <p:extLst>
      <p:ext uri="{BB962C8B-B14F-4D97-AF65-F5344CB8AC3E}">
        <p14:creationId xmlns:p14="http://schemas.microsoft.com/office/powerpoint/2010/main" val="106058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992697-BF3E-494B-97BD-4E10222BE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89FCA-4074-DF44-B4DF-3DF3BB608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2283D-31EA-4947-B59D-399D730E3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29792-71B4-D049-9D41-51DA1EC940AC}" type="datetimeFigureOut">
              <a:rPr lang="en-US" smtClean="0"/>
              <a:t>9/21/21</a:t>
            </a:fld>
            <a:endParaRPr lang="en-US"/>
          </a:p>
        </p:txBody>
      </p:sp>
      <p:sp>
        <p:nvSpPr>
          <p:cNvPr id="5" name="Footer Placeholder 4">
            <a:extLst>
              <a:ext uri="{FF2B5EF4-FFF2-40B4-BE49-F238E27FC236}">
                <a16:creationId xmlns:a16="http://schemas.microsoft.com/office/drawing/2014/main" id="{2AD045DC-539F-CB4E-8461-0B5C93952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3B64E1-D33D-D849-BC40-E92D5F344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6400C-10C7-5C4D-95E8-4A36FF77650C}" type="slidenum">
              <a:rPr lang="en-US" smtClean="0"/>
              <a:t>‹#›</a:t>
            </a:fld>
            <a:endParaRPr lang="en-US"/>
          </a:p>
        </p:txBody>
      </p:sp>
    </p:spTree>
    <p:extLst>
      <p:ext uri="{BB962C8B-B14F-4D97-AF65-F5344CB8AC3E}">
        <p14:creationId xmlns:p14="http://schemas.microsoft.com/office/powerpoint/2010/main" val="235568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54AED-2A3A-DF41-987A-6C3DFD9F33A5}"/>
              </a:ext>
            </a:extLst>
          </p:cNvPr>
          <p:cNvSpPr/>
          <p:nvPr/>
        </p:nvSpPr>
        <p:spPr>
          <a:xfrm>
            <a:off x="243374" y="1213009"/>
            <a:ext cx="84673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thelas" panose="02000503000000020003" pitchFamily="2" charset="77"/>
                <a:ea typeface="+mn-ea"/>
                <a:cs typeface="+mn-cs"/>
              </a:rPr>
              <a:t>The</a:t>
            </a: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13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rPr>
              <a:t>Eternal</a:t>
            </a:r>
            <a:endParaRPr kumimoji="0" lang="en-US" sz="54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endParaRPr>
          </a:p>
        </p:txBody>
      </p:sp>
      <p:sp>
        <p:nvSpPr>
          <p:cNvPr id="4" name="Rectangle 3">
            <a:extLst>
              <a:ext uri="{FF2B5EF4-FFF2-40B4-BE49-F238E27FC236}">
                <a16:creationId xmlns:a16="http://schemas.microsoft.com/office/drawing/2014/main" id="{1A54F922-1BE1-D749-BF72-0CC85CB84CA4}"/>
              </a:ext>
            </a:extLst>
          </p:cNvPr>
          <p:cNvSpPr/>
          <p:nvPr/>
        </p:nvSpPr>
        <p:spPr>
          <a:xfrm>
            <a:off x="6096000" y="3429000"/>
            <a:ext cx="5384009" cy="1862048"/>
          </a:xfrm>
          <a:prstGeom prst="rect">
            <a:avLst/>
          </a:prstGeom>
          <a:solidFill>
            <a:schemeClr val="accent4">
              <a:lumMod val="20000"/>
              <a:lumOff val="80000"/>
            </a:schemeClr>
          </a:solidFill>
          <a:ln w="88900">
            <a:solidFill>
              <a:schemeClr val="accent4">
                <a:lumMod val="50000"/>
              </a:scheme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rPr>
              <a:t>STORY</a:t>
            </a:r>
          </a:p>
        </p:txBody>
      </p:sp>
      <p:cxnSp>
        <p:nvCxnSpPr>
          <p:cNvPr id="6" name="Straight Connector 5">
            <a:extLst>
              <a:ext uri="{FF2B5EF4-FFF2-40B4-BE49-F238E27FC236}">
                <a16:creationId xmlns:a16="http://schemas.microsoft.com/office/drawing/2014/main" id="{1EC7C948-AFB8-4348-8A40-A3573D835161}"/>
              </a:ext>
            </a:extLst>
          </p:cNvPr>
          <p:cNvCxnSpPr/>
          <p:nvPr/>
        </p:nvCxnSpPr>
        <p:spPr>
          <a:xfrm>
            <a:off x="1603948" y="3267856"/>
            <a:ext cx="10028419" cy="0"/>
          </a:xfrm>
          <a:prstGeom prst="line">
            <a:avLst/>
          </a:prstGeom>
          <a:ln w="101600" cmpd="thickThi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39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616152" y="474345"/>
            <a:ext cx="10959695"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baseline="30000" dirty="0"/>
              <a:t>3</a:t>
            </a:r>
            <a:r>
              <a:rPr lang="en-US" sz="5400" dirty="0"/>
              <a:t>"Now then, please take your gear, your quiver and your bow, and go out to the field and hunt game for me; </a:t>
            </a:r>
            <a:r>
              <a:rPr lang="en-US" sz="5400" baseline="30000" dirty="0"/>
              <a:t>4</a:t>
            </a:r>
            <a:r>
              <a:rPr lang="en-US" sz="5400" dirty="0"/>
              <a:t> and prepare a savory dish for me such as I love, and bring it to me that I may eat, so that my soul may bless you before I die.”</a:t>
            </a:r>
          </a:p>
        </p:txBody>
      </p:sp>
    </p:spTree>
    <p:extLst>
      <p:ext uri="{BB962C8B-B14F-4D97-AF65-F5344CB8AC3E}">
        <p14:creationId xmlns:p14="http://schemas.microsoft.com/office/powerpoint/2010/main" val="197137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616152" y="1720840"/>
            <a:ext cx="10959695" cy="341632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baseline="30000" dirty="0"/>
              <a:t>5</a:t>
            </a:r>
            <a:r>
              <a:rPr lang="en-US" sz="5400" dirty="0"/>
              <a:t> Rebekah was listening while Isaac spoke to his son Esau. So when Esau went to the field to hunt for game to bring home, (Gen 27:3-5)</a:t>
            </a:r>
          </a:p>
        </p:txBody>
      </p:sp>
    </p:spTree>
    <p:extLst>
      <p:ext uri="{BB962C8B-B14F-4D97-AF65-F5344CB8AC3E}">
        <p14:creationId xmlns:p14="http://schemas.microsoft.com/office/powerpoint/2010/main" val="173231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888328" y="1305341"/>
            <a:ext cx="10415343" cy="4247317"/>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baseline="30000" dirty="0"/>
              <a:t>6</a:t>
            </a:r>
            <a:r>
              <a:rPr lang="en-US" sz="5400" dirty="0"/>
              <a:t> Rebekah said to her son Jacob, "Behold, I heard your father speak to your brother Esau, saying,  </a:t>
            </a:r>
            <a:r>
              <a:rPr lang="en-US" sz="5400" baseline="30000" dirty="0"/>
              <a:t>7</a:t>
            </a:r>
            <a:r>
              <a:rPr lang="en-US" sz="5400" dirty="0"/>
              <a:t> 'Bring me some game and prepare a savory dish for me, </a:t>
            </a:r>
          </a:p>
        </p:txBody>
      </p:sp>
    </p:spTree>
    <p:extLst>
      <p:ext uri="{BB962C8B-B14F-4D97-AF65-F5344CB8AC3E}">
        <p14:creationId xmlns:p14="http://schemas.microsoft.com/office/powerpoint/2010/main" val="3721755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1165419" y="1305341"/>
            <a:ext cx="9861162" cy="4247317"/>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dirty="0"/>
              <a:t>that I may eat, and bless you in the presence of the LORD before my death.'  </a:t>
            </a:r>
            <a:r>
              <a:rPr lang="en-US" sz="5400" baseline="30000" dirty="0"/>
              <a:t>8</a:t>
            </a:r>
            <a:r>
              <a:rPr lang="en-US" sz="5400" dirty="0"/>
              <a:t> "Now therefore, my son, listen to me as I command you. (Gen 27:6-8) </a:t>
            </a:r>
          </a:p>
        </p:txBody>
      </p:sp>
    </p:spTree>
    <p:extLst>
      <p:ext uri="{BB962C8B-B14F-4D97-AF65-F5344CB8AC3E}">
        <p14:creationId xmlns:p14="http://schemas.microsoft.com/office/powerpoint/2010/main" val="344894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474345"/>
            <a:ext cx="11026581"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dirty="0"/>
              <a:t>(Gen 27:9-10) "Go now to the flock and bring me two choice young goats from there, that I may prepare them as a savory dish for your father, such as he loves.  </a:t>
            </a:r>
            <a:r>
              <a:rPr lang="en-US" sz="5400" baseline="30000" dirty="0"/>
              <a:t>10</a:t>
            </a:r>
            <a:r>
              <a:rPr lang="en-US" sz="5400" dirty="0"/>
              <a:t> "Then you shall bring it to your father, that he may eat, so that he may bless you before his death." </a:t>
            </a:r>
          </a:p>
        </p:txBody>
      </p:sp>
    </p:spTree>
    <p:extLst>
      <p:ext uri="{BB962C8B-B14F-4D97-AF65-F5344CB8AC3E}">
        <p14:creationId xmlns:p14="http://schemas.microsoft.com/office/powerpoint/2010/main" val="118027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FBB73B-D73F-C647-BD1B-6455EC951505}"/>
              </a:ext>
            </a:extLst>
          </p:cNvPr>
          <p:cNvSpPr/>
          <p:nvPr/>
        </p:nvSpPr>
        <p:spPr>
          <a:xfrm>
            <a:off x="678872" y="797510"/>
            <a:ext cx="10834255" cy="5262979"/>
          </a:xfrm>
          <a:prstGeom prst="rect">
            <a:avLst/>
          </a:prstGeom>
        </p:spPr>
        <p:txBody>
          <a:bodyPr wrap="square">
            <a:spAutoFit/>
          </a:bodyPr>
          <a:lstStyle/>
          <a:p>
            <a:pPr>
              <a:spcBef>
                <a:spcPts val="2400"/>
              </a:spcBef>
            </a:pPr>
            <a:r>
              <a:rPr lang="en-US" sz="4800" dirty="0">
                <a:solidFill>
                  <a:schemeClr val="bg1"/>
                </a:solidFill>
                <a:latin typeface="Times New Roman" panose="02020603050405020304" pitchFamily="18" charset="0"/>
                <a:ea typeface="Times New Roman" panose="02020603050405020304" pitchFamily="18" charset="0"/>
              </a:rPr>
              <a:t> “Satan has his devices to destroy the saints’ and one great device that he has to destroy the saints is, by working Christians to first find another strange then to divide, and then to make them bitter and jealous, and then they will bite and devour one another.”   - Thomas Brooks</a:t>
            </a:r>
          </a:p>
        </p:txBody>
      </p:sp>
    </p:spTree>
    <p:extLst>
      <p:ext uri="{BB962C8B-B14F-4D97-AF65-F5344CB8AC3E}">
        <p14:creationId xmlns:p14="http://schemas.microsoft.com/office/powerpoint/2010/main" val="401296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474345"/>
            <a:ext cx="11026581"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baseline="30000" dirty="0"/>
              <a:t>11</a:t>
            </a:r>
            <a:r>
              <a:rPr lang="en-US" sz="5400" dirty="0"/>
              <a:t> Jacob answered his mother Rebekah, "Behold, Esau my brother is a hairy man, and I am a smooth man. </a:t>
            </a:r>
            <a:r>
              <a:rPr lang="en-US" sz="5400" baseline="30000" dirty="0"/>
              <a:t>12</a:t>
            </a:r>
            <a:r>
              <a:rPr lang="en-US" sz="5400" dirty="0"/>
              <a:t> "Perhaps my father will feel me, then I will be as a deceiver in his sight, and I will bring upon myself a curse and not a blessing."</a:t>
            </a:r>
          </a:p>
        </p:txBody>
      </p:sp>
    </p:spTree>
    <p:extLst>
      <p:ext uri="{BB962C8B-B14F-4D97-AF65-F5344CB8AC3E}">
        <p14:creationId xmlns:p14="http://schemas.microsoft.com/office/powerpoint/2010/main" val="282679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474345"/>
            <a:ext cx="11026581"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baseline="30000" dirty="0"/>
              <a:t>13</a:t>
            </a:r>
            <a:r>
              <a:rPr lang="en-US" sz="5400" dirty="0"/>
              <a:t> But his mother said to him, "Your curse be on me, my son; only obey my voice, and go, get them for me." </a:t>
            </a:r>
            <a:r>
              <a:rPr lang="en-US" sz="5400" baseline="30000" dirty="0"/>
              <a:t>14</a:t>
            </a:r>
            <a:r>
              <a:rPr lang="en-US" sz="5400" dirty="0"/>
              <a:t> So he went and got them, and brought them to his mother; and his mother made savory food such as his father loved. </a:t>
            </a:r>
          </a:p>
        </p:txBody>
      </p:sp>
    </p:spTree>
    <p:extLst>
      <p:ext uri="{BB962C8B-B14F-4D97-AF65-F5344CB8AC3E}">
        <p14:creationId xmlns:p14="http://schemas.microsoft.com/office/powerpoint/2010/main" val="303642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474345"/>
            <a:ext cx="11026581"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baseline="30000" dirty="0"/>
              <a:t>15</a:t>
            </a:r>
            <a:r>
              <a:rPr lang="en-US" sz="5400" dirty="0"/>
              <a:t> Then Rebekah took the best garments of Esau her elder son, which were with her in the house, and put them on Jacob her younger son. </a:t>
            </a:r>
            <a:r>
              <a:rPr lang="en-US" sz="5400" baseline="30000" dirty="0"/>
              <a:t>16</a:t>
            </a:r>
            <a:r>
              <a:rPr lang="en-US" sz="5400" dirty="0"/>
              <a:t> And she put the skins of the young goats on his hands and on the smooth part of his neck. </a:t>
            </a:r>
          </a:p>
        </p:txBody>
      </p:sp>
    </p:spTree>
    <p:extLst>
      <p:ext uri="{BB962C8B-B14F-4D97-AF65-F5344CB8AC3E}">
        <p14:creationId xmlns:p14="http://schemas.microsoft.com/office/powerpoint/2010/main" val="150123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2136338"/>
            <a:ext cx="11026581" cy="2585323"/>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a:defRPr/>
            </a:pPr>
            <a:r>
              <a:rPr lang="en-US" sz="5400" baseline="30000" dirty="0"/>
              <a:t>17</a:t>
            </a:r>
            <a:r>
              <a:rPr lang="en-US" sz="5400" dirty="0"/>
              <a:t> She also gave the savory food and the bread, which she had made, to her son Jacob. (Gen 27:11-17) </a:t>
            </a:r>
          </a:p>
        </p:txBody>
      </p:sp>
    </p:spTree>
    <p:extLst>
      <p:ext uri="{BB962C8B-B14F-4D97-AF65-F5344CB8AC3E}">
        <p14:creationId xmlns:p14="http://schemas.microsoft.com/office/powerpoint/2010/main" val="123217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54AED-2A3A-DF41-987A-6C3DFD9F33A5}"/>
              </a:ext>
            </a:extLst>
          </p:cNvPr>
          <p:cNvSpPr/>
          <p:nvPr/>
        </p:nvSpPr>
        <p:spPr>
          <a:xfrm>
            <a:off x="559633" y="1213009"/>
            <a:ext cx="9347431"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Athelas" panose="02000503000000020003" pitchFamily="2" charset="77"/>
                <a:ea typeface="+mn-ea"/>
                <a:cs typeface="+mn-cs"/>
              </a:rPr>
              <a:t>The</a:t>
            </a:r>
            <a:r>
              <a:rPr kumimoji="0" lang="en-US" sz="5400" b="0" i="0" u="none" strike="noStrike" kern="1200" cap="none" spc="0" normalizeH="0" baseline="0" noProof="0" dirty="0">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138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rPr>
              <a:t>Troubled</a:t>
            </a:r>
            <a:endParaRPr kumimoji="0" lang="en-US" sz="54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endParaRPr>
          </a:p>
        </p:txBody>
      </p:sp>
      <p:sp>
        <p:nvSpPr>
          <p:cNvPr id="4" name="Rectangle 3">
            <a:extLst>
              <a:ext uri="{FF2B5EF4-FFF2-40B4-BE49-F238E27FC236}">
                <a16:creationId xmlns:a16="http://schemas.microsoft.com/office/drawing/2014/main" id="{1A54F922-1BE1-D749-BF72-0CC85CB84CA4}"/>
              </a:ext>
            </a:extLst>
          </p:cNvPr>
          <p:cNvSpPr/>
          <p:nvPr/>
        </p:nvSpPr>
        <p:spPr>
          <a:xfrm>
            <a:off x="5462338" y="3429000"/>
            <a:ext cx="6017672" cy="1862048"/>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a:ln w="0"/>
                <a:solidFill>
                  <a:schemeClr val="accent1">
                    <a:lumMod val="50000"/>
                  </a:schemeClr>
                </a:solidFill>
                <a:effectLst>
                  <a:outerShdw blurRad="50800" dist="38100" dir="2700000" algn="tl" rotWithShape="0">
                    <a:prstClr val="black">
                      <a:alpha val="40000"/>
                    </a:prstClr>
                  </a:outerShdw>
                </a:effectLst>
                <a:latin typeface="Baskerville Old Face" panose="02020602080505020303" pitchFamily="18" charset="77"/>
                <a:cs typeface="Farisi" pitchFamily="2" charset="-78"/>
              </a:rPr>
              <a:t>FAMILY</a:t>
            </a:r>
            <a:endParaRPr kumimoji="0" lang="en-US" sz="115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endParaRPr>
          </a:p>
        </p:txBody>
      </p:sp>
      <p:cxnSp>
        <p:nvCxnSpPr>
          <p:cNvPr id="6" name="Straight Connector 5">
            <a:extLst>
              <a:ext uri="{FF2B5EF4-FFF2-40B4-BE49-F238E27FC236}">
                <a16:creationId xmlns:a16="http://schemas.microsoft.com/office/drawing/2014/main" id="{1EC7C948-AFB8-4348-8A40-A3573D835161}"/>
              </a:ext>
            </a:extLst>
          </p:cNvPr>
          <p:cNvCxnSpPr>
            <a:cxnSpLocks/>
          </p:cNvCxnSpPr>
          <p:nvPr/>
        </p:nvCxnSpPr>
        <p:spPr>
          <a:xfrm>
            <a:off x="559633" y="3171603"/>
            <a:ext cx="10920377"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9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635811" y="1156854"/>
            <a:ext cx="9090080" cy="1569660"/>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lvl="0">
              <a:defRPr/>
            </a:pPr>
            <a:r>
              <a:rPr lang="en-US" sz="4800" dirty="0"/>
              <a:t>3. The </a:t>
            </a:r>
            <a:r>
              <a:rPr lang="en-US" sz="4800" u="sng" cap="all" dirty="0"/>
              <a:t>fruit</a:t>
            </a:r>
            <a:r>
              <a:rPr lang="en-US" sz="4800" dirty="0"/>
              <a:t> of deceitfulness is </a:t>
            </a:r>
            <a:r>
              <a:rPr lang="en-US" sz="4800" u="sng" cap="all" dirty="0"/>
              <a:t>sorrow</a:t>
            </a:r>
            <a:endParaRPr kumimoji="0" lang="en-US" sz="48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endParaRPr>
          </a:p>
        </p:txBody>
      </p:sp>
      <p:cxnSp>
        <p:nvCxnSpPr>
          <p:cNvPr id="6" name="Straight Connector 5">
            <a:extLst>
              <a:ext uri="{FF2B5EF4-FFF2-40B4-BE49-F238E27FC236}">
                <a16:creationId xmlns:a16="http://schemas.microsoft.com/office/drawing/2014/main" id="{1EC7C948-AFB8-4348-8A40-A3573D835161}"/>
              </a:ext>
            </a:extLst>
          </p:cNvPr>
          <p:cNvCxnSpPr>
            <a:cxnSpLocks/>
          </p:cNvCxnSpPr>
          <p:nvPr/>
        </p:nvCxnSpPr>
        <p:spPr>
          <a:xfrm>
            <a:off x="635811" y="3429000"/>
            <a:ext cx="10920377"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51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623422"/>
            <a:ext cx="11026581"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18</a:t>
            </a:r>
            <a:r>
              <a:rPr lang="en-US" sz="5400" dirty="0"/>
              <a:t> Then he came to his father and said, "My father." And he said, "Here I am. Who are you, my son?"  </a:t>
            </a:r>
            <a:r>
              <a:rPr lang="en-US" sz="5400" baseline="30000" dirty="0"/>
              <a:t>19</a:t>
            </a:r>
            <a:r>
              <a:rPr lang="en-US" sz="5400" dirty="0"/>
              <a:t> Jacob said to his father, </a:t>
            </a:r>
            <a:r>
              <a:rPr lang="en-US" sz="5400" u="sng" dirty="0"/>
              <a:t>"I am Esau</a:t>
            </a:r>
            <a:r>
              <a:rPr lang="en-US" sz="5400" dirty="0"/>
              <a:t> your </a:t>
            </a:r>
            <a:r>
              <a:rPr lang="en-US" sz="5400" u="sng" dirty="0"/>
              <a:t>firstborn</a:t>
            </a:r>
            <a:r>
              <a:rPr lang="en-US" sz="5400" dirty="0"/>
              <a:t>; </a:t>
            </a:r>
            <a:r>
              <a:rPr lang="en-US" sz="5400" u="sng" dirty="0"/>
              <a:t>I have done as you told</a:t>
            </a:r>
            <a:r>
              <a:rPr lang="en-US" sz="5400" dirty="0"/>
              <a:t> me. Get up, please, </a:t>
            </a:r>
            <a:r>
              <a:rPr lang="en-US" sz="5400" u="sng" dirty="0"/>
              <a:t>sit and eat of my game</a:t>
            </a:r>
            <a:r>
              <a:rPr lang="en-US" sz="5400" dirty="0"/>
              <a:t>, that you may bless me."</a:t>
            </a:r>
          </a:p>
        </p:txBody>
      </p:sp>
    </p:spTree>
    <p:extLst>
      <p:ext uri="{BB962C8B-B14F-4D97-AF65-F5344CB8AC3E}">
        <p14:creationId xmlns:p14="http://schemas.microsoft.com/office/powerpoint/2010/main" val="388480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1720840"/>
            <a:ext cx="11026581" cy="341632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20</a:t>
            </a:r>
            <a:r>
              <a:rPr lang="en-US" sz="5400" dirty="0"/>
              <a:t> Isaac said to his son, "How is it that you have it so quickly, my son?" And he said, </a:t>
            </a:r>
            <a:r>
              <a:rPr lang="en-US" sz="5400" u="sng" dirty="0"/>
              <a:t>"Because the LORD your God caused it to happen to me</a:t>
            </a:r>
            <a:r>
              <a:rPr lang="en-US" sz="5400" dirty="0"/>
              <a:t>."</a:t>
            </a:r>
          </a:p>
        </p:txBody>
      </p:sp>
    </p:spTree>
    <p:extLst>
      <p:ext uri="{BB962C8B-B14F-4D97-AF65-F5344CB8AC3E}">
        <p14:creationId xmlns:p14="http://schemas.microsoft.com/office/powerpoint/2010/main" val="92860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623422"/>
            <a:ext cx="11026581"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21</a:t>
            </a:r>
            <a:r>
              <a:rPr lang="en-US" sz="5400" dirty="0"/>
              <a:t> Then Isaac said to Jacob, "Please come close, that I may feel you, my son, whether you are really my son Esau or not."  </a:t>
            </a:r>
            <a:r>
              <a:rPr lang="en-US" sz="5400" baseline="30000" dirty="0"/>
              <a:t>22</a:t>
            </a:r>
            <a:r>
              <a:rPr lang="en-US" sz="5400" dirty="0"/>
              <a:t> So Jacob came close to Isaac his father, and he felt him and said, "The voice is the voice of Jacob, but the hands are the hands of Esau."</a:t>
            </a:r>
          </a:p>
        </p:txBody>
      </p:sp>
    </p:spTree>
    <p:extLst>
      <p:ext uri="{BB962C8B-B14F-4D97-AF65-F5344CB8AC3E}">
        <p14:creationId xmlns:p14="http://schemas.microsoft.com/office/powerpoint/2010/main" val="953559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889843"/>
            <a:ext cx="11026581" cy="5078313"/>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23</a:t>
            </a:r>
            <a:r>
              <a:rPr lang="en-US" sz="5400" dirty="0"/>
              <a:t> He did not recognize him, because his hands were hairy like his brother Esau's hands; so he blessed him.  </a:t>
            </a:r>
            <a:r>
              <a:rPr lang="en-US" sz="5400" baseline="30000" dirty="0"/>
              <a:t>24</a:t>
            </a:r>
            <a:r>
              <a:rPr lang="en-US" sz="5400" dirty="0"/>
              <a:t> And he said, "Are you really my son Esau?" And he said, </a:t>
            </a:r>
            <a:r>
              <a:rPr lang="en-US" sz="5400" u="sng" dirty="0"/>
              <a:t>"I am.” </a:t>
            </a:r>
            <a:r>
              <a:rPr lang="en-US" sz="5400" dirty="0"/>
              <a:t>(Gen 27:18-24) </a:t>
            </a:r>
          </a:p>
        </p:txBody>
      </p:sp>
    </p:spTree>
    <p:extLst>
      <p:ext uri="{BB962C8B-B14F-4D97-AF65-F5344CB8AC3E}">
        <p14:creationId xmlns:p14="http://schemas.microsoft.com/office/powerpoint/2010/main" val="143832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474345"/>
            <a:ext cx="11026581"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25</a:t>
            </a:r>
            <a:r>
              <a:rPr lang="en-US" sz="5400" dirty="0"/>
              <a:t> So he said, "Bring it to me, and I will eat of my son's game, that I may bless you." And he brought it to him, and he ate; he also brought him wine and he drank. </a:t>
            </a:r>
            <a:r>
              <a:rPr lang="en-US" sz="5400" baseline="30000" dirty="0"/>
              <a:t>26</a:t>
            </a:r>
            <a:r>
              <a:rPr lang="en-US" sz="5400" dirty="0"/>
              <a:t> Then his father Isaac said to him, "Please come close and kiss me, my son."</a:t>
            </a:r>
          </a:p>
        </p:txBody>
      </p:sp>
    </p:spTree>
    <p:extLst>
      <p:ext uri="{BB962C8B-B14F-4D97-AF65-F5344CB8AC3E}">
        <p14:creationId xmlns:p14="http://schemas.microsoft.com/office/powerpoint/2010/main" val="804466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889843"/>
            <a:ext cx="11026581" cy="5078313"/>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27</a:t>
            </a:r>
            <a:r>
              <a:rPr lang="en-US" sz="5400" dirty="0"/>
              <a:t> So he came close and kissed him; and when he smelled the smell of his garments, he blessed him and said, "See, the smell of my son Is like the smell of a field which the LORD has blessed; </a:t>
            </a:r>
          </a:p>
        </p:txBody>
      </p:sp>
    </p:spTree>
    <p:extLst>
      <p:ext uri="{BB962C8B-B14F-4D97-AF65-F5344CB8AC3E}">
        <p14:creationId xmlns:p14="http://schemas.microsoft.com/office/powerpoint/2010/main" val="113915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889843"/>
            <a:ext cx="11026581" cy="5078313"/>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28</a:t>
            </a:r>
            <a:r>
              <a:rPr lang="en-US" sz="5400" dirty="0"/>
              <a:t> Now may God give you of the dew of heaven, And of the fatness of the earth, And an abundance of grain and new wine; </a:t>
            </a:r>
            <a:r>
              <a:rPr lang="en-US" sz="5400" baseline="30000" dirty="0"/>
              <a:t>29</a:t>
            </a:r>
            <a:r>
              <a:rPr lang="en-US" sz="5400" dirty="0"/>
              <a:t> May peoples serve you, And nations bow down to you; Be master of your brothers, </a:t>
            </a:r>
          </a:p>
        </p:txBody>
      </p:sp>
    </p:spTree>
    <p:extLst>
      <p:ext uri="{BB962C8B-B14F-4D97-AF65-F5344CB8AC3E}">
        <p14:creationId xmlns:p14="http://schemas.microsoft.com/office/powerpoint/2010/main" val="214315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1720840"/>
            <a:ext cx="11026581" cy="341632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dirty="0"/>
              <a:t>And may your mother's sons bow down to you. Cursed be those who curse you and blessed be those who bless you." (Gen 27:25-29) </a:t>
            </a:r>
          </a:p>
        </p:txBody>
      </p:sp>
    </p:spTree>
    <p:extLst>
      <p:ext uri="{BB962C8B-B14F-4D97-AF65-F5344CB8AC3E}">
        <p14:creationId xmlns:p14="http://schemas.microsoft.com/office/powerpoint/2010/main" val="222480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1305341"/>
            <a:ext cx="11026581" cy="4247317"/>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30</a:t>
            </a:r>
            <a:r>
              <a:rPr lang="en-US" sz="5400" dirty="0"/>
              <a:t> Now it came about, as soon as Isaac had finished blessing Jacob, and Jacob had hardly gone out from the presence of Isaac his father, that Esau his brother came in from his hunting.  </a:t>
            </a:r>
            <a:endParaRPr lang="en-US" sz="5400" u="sng" dirty="0"/>
          </a:p>
        </p:txBody>
      </p:sp>
    </p:spTree>
    <p:extLst>
      <p:ext uri="{BB962C8B-B14F-4D97-AF65-F5344CB8AC3E}">
        <p14:creationId xmlns:p14="http://schemas.microsoft.com/office/powerpoint/2010/main" val="249365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635811" y="1156854"/>
            <a:ext cx="9090080" cy="1754326"/>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lvl="0">
              <a:defRPr/>
            </a:pPr>
            <a:r>
              <a:rPr lang="en-US" sz="5400" dirty="0"/>
              <a:t>1. Esau </a:t>
            </a:r>
            <a:r>
              <a:rPr lang="en-US" sz="5400" u="sng" cap="all" dirty="0"/>
              <a:t>despised</a:t>
            </a:r>
            <a:r>
              <a:rPr lang="en-US" sz="5400" dirty="0"/>
              <a:t> the birthright, so God </a:t>
            </a:r>
            <a:r>
              <a:rPr lang="en-US" sz="5400" u="sng" cap="all" dirty="0"/>
              <a:t>rejected</a:t>
            </a:r>
            <a:r>
              <a:rPr lang="en-US" sz="5400" dirty="0"/>
              <a:t> him. </a:t>
            </a:r>
            <a:endParaRPr kumimoji="0" lang="en-US" sz="595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endParaRPr>
          </a:p>
        </p:txBody>
      </p:sp>
      <p:cxnSp>
        <p:nvCxnSpPr>
          <p:cNvPr id="6" name="Straight Connector 5">
            <a:extLst>
              <a:ext uri="{FF2B5EF4-FFF2-40B4-BE49-F238E27FC236}">
                <a16:creationId xmlns:a16="http://schemas.microsoft.com/office/drawing/2014/main" id="{1EC7C948-AFB8-4348-8A40-A3573D835161}"/>
              </a:ext>
            </a:extLst>
          </p:cNvPr>
          <p:cNvCxnSpPr>
            <a:cxnSpLocks/>
          </p:cNvCxnSpPr>
          <p:nvPr/>
        </p:nvCxnSpPr>
        <p:spPr>
          <a:xfrm>
            <a:off x="635811" y="3429000"/>
            <a:ext cx="10920377"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687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673437"/>
            <a:ext cx="11026581"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31</a:t>
            </a:r>
            <a:r>
              <a:rPr lang="en-US" sz="5400" dirty="0"/>
              <a:t> Then he also made savory food and brought it to his father; and he said to his father, "Let my father arise and eat of his son's game, that you may bless me." </a:t>
            </a:r>
            <a:r>
              <a:rPr lang="en-US" sz="5400" baseline="30000" dirty="0"/>
              <a:t>32</a:t>
            </a:r>
            <a:r>
              <a:rPr lang="en-US" sz="5400" dirty="0"/>
              <a:t> Isaac his father said to him, "Who are you?" And he said, "I am your son, your firstborn, Esau."</a:t>
            </a:r>
            <a:endParaRPr lang="en-US" sz="5400" u="sng" dirty="0"/>
          </a:p>
        </p:txBody>
      </p:sp>
    </p:spTree>
    <p:extLst>
      <p:ext uri="{BB962C8B-B14F-4D97-AF65-F5344CB8AC3E}">
        <p14:creationId xmlns:p14="http://schemas.microsoft.com/office/powerpoint/2010/main" val="155555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889843"/>
            <a:ext cx="11026581" cy="5078313"/>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33</a:t>
            </a:r>
            <a:r>
              <a:rPr lang="en-US" sz="5400" dirty="0"/>
              <a:t> Then Isaac trembled violently, and said, "Who was he then that hunted game and brought it to me, so that I ate of all of it before you came, and blessed him? Yes, and he shall be blessed."</a:t>
            </a:r>
            <a:endParaRPr lang="en-US" sz="5400" u="sng" dirty="0"/>
          </a:p>
        </p:txBody>
      </p:sp>
    </p:spTree>
    <p:extLst>
      <p:ext uri="{BB962C8B-B14F-4D97-AF65-F5344CB8AC3E}">
        <p14:creationId xmlns:p14="http://schemas.microsoft.com/office/powerpoint/2010/main" val="312652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1305341"/>
            <a:ext cx="11026581" cy="4247317"/>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34</a:t>
            </a:r>
            <a:r>
              <a:rPr lang="en-US" sz="5400" dirty="0"/>
              <a:t> When Esau heard the words of his father, he cried out with an exceedingly great and bitter cry, and said to his father, "Bless me, even me also, O my father!"</a:t>
            </a:r>
            <a:endParaRPr lang="en-US" sz="5400" u="sng" dirty="0"/>
          </a:p>
        </p:txBody>
      </p:sp>
    </p:spTree>
    <p:extLst>
      <p:ext uri="{BB962C8B-B14F-4D97-AF65-F5344CB8AC3E}">
        <p14:creationId xmlns:p14="http://schemas.microsoft.com/office/powerpoint/2010/main" val="201100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582709" y="2136338"/>
            <a:ext cx="11026581" cy="2585323"/>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r>
              <a:rPr lang="en-US" sz="5400" baseline="30000" dirty="0"/>
              <a:t>35</a:t>
            </a:r>
            <a:r>
              <a:rPr lang="en-US" sz="5400" dirty="0"/>
              <a:t> And he said, "Your brother came deceitfully and has taken away your blessing.” (Gen 27:30-35) </a:t>
            </a:r>
            <a:endParaRPr lang="en-US" sz="5400" u="sng" dirty="0"/>
          </a:p>
        </p:txBody>
      </p:sp>
    </p:spTree>
    <p:extLst>
      <p:ext uri="{BB962C8B-B14F-4D97-AF65-F5344CB8AC3E}">
        <p14:creationId xmlns:p14="http://schemas.microsoft.com/office/powerpoint/2010/main" val="3391184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85EF1-D24B-2446-A40B-6C71047555F4}"/>
              </a:ext>
            </a:extLst>
          </p:cNvPr>
          <p:cNvSpPr/>
          <p:nvPr/>
        </p:nvSpPr>
        <p:spPr>
          <a:xfrm>
            <a:off x="501534" y="428178"/>
            <a:ext cx="11188931" cy="6001643"/>
          </a:xfrm>
          <a:prstGeom prst="rect">
            <a:avLst/>
          </a:prstGeom>
        </p:spPr>
        <p:txBody>
          <a:bodyPr wrap="square">
            <a:spAutoFit/>
          </a:bodyPr>
          <a:lstStyle/>
          <a:p>
            <a:pPr lvl="0">
              <a:spcBef>
                <a:spcPts val="2400"/>
              </a:spcBef>
            </a:pPr>
            <a:r>
              <a:rPr lang="en-US" sz="4800" b="1" dirty="0">
                <a:solidFill>
                  <a:prstClr val="white"/>
                </a:solidFill>
                <a:latin typeface="Times New Roman" panose="02020603050405020304" pitchFamily="18" charset="0"/>
                <a:ea typeface="Times New Roman" panose="02020603050405020304" pitchFamily="18" charset="0"/>
              </a:rPr>
              <a:t>(Heb 12:16-17) that there be no immoral or godless person like Esau, who sold his own birthright for a single meal.  </a:t>
            </a:r>
            <a:r>
              <a:rPr lang="en-US" sz="4800" b="1" baseline="30000" dirty="0">
                <a:solidFill>
                  <a:prstClr val="white"/>
                </a:solidFill>
                <a:latin typeface="Times New Roman" panose="02020603050405020304" pitchFamily="18" charset="0"/>
                <a:ea typeface="Times New Roman" panose="02020603050405020304" pitchFamily="18" charset="0"/>
              </a:rPr>
              <a:t>17</a:t>
            </a:r>
            <a:r>
              <a:rPr lang="en-US" sz="4800" b="1" dirty="0">
                <a:solidFill>
                  <a:prstClr val="white"/>
                </a:solidFill>
                <a:latin typeface="Times New Roman" panose="02020603050405020304" pitchFamily="18" charset="0"/>
                <a:ea typeface="Times New Roman" panose="02020603050405020304" pitchFamily="18" charset="0"/>
              </a:rPr>
              <a:t> For you know that even afterwards, when he desired to inherit the blessing, he was rejected, for he found no place for repentance, though he sought for it with tears.</a:t>
            </a:r>
          </a:p>
        </p:txBody>
      </p:sp>
    </p:spTree>
    <p:extLst>
      <p:ext uri="{BB962C8B-B14F-4D97-AF65-F5344CB8AC3E}">
        <p14:creationId xmlns:p14="http://schemas.microsoft.com/office/powerpoint/2010/main" val="179923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309160" y="612844"/>
            <a:ext cx="11573679" cy="5632311"/>
          </a:xfrm>
          <a:prstGeom prst="rect">
            <a:avLst/>
          </a:prstGeom>
          <a:solidFill>
            <a:schemeClr val="bg1"/>
          </a:solidFill>
          <a:ln w="88900">
            <a:solidFill>
              <a:schemeClr val="accent1">
                <a:lumMod val="50000"/>
              </a:schemeClr>
            </a:solidFill>
          </a:ln>
        </p:spPr>
        <p:txBody>
          <a:bodyPr wrap="square" lIns="91440" tIns="45720" rIns="91440" bIns="45720">
            <a:spAutoFit/>
          </a:bodyPr>
          <a:lstStyle/>
          <a:p>
            <a:r>
              <a:rPr lang="en-US" sz="4500" dirty="0"/>
              <a:t>See how great a love the Father has bestowed on us, that we would be called children of God; and such we are. For this reason, the world does not know us, because it did not know Him. </a:t>
            </a:r>
            <a:r>
              <a:rPr lang="en-US" sz="4500" baseline="30000" dirty="0"/>
              <a:t>2 </a:t>
            </a:r>
            <a:r>
              <a:rPr lang="en-US" sz="4500" dirty="0"/>
              <a:t>Beloved, now we are children of God, and it has not appeared as yet what we will be. We know that when He appears, we will be like Him, because we will see Him just as He is. (1 Jn. 3:1-2)</a:t>
            </a:r>
          </a:p>
        </p:txBody>
      </p:sp>
    </p:spTree>
    <p:extLst>
      <p:ext uri="{BB962C8B-B14F-4D97-AF65-F5344CB8AC3E}">
        <p14:creationId xmlns:p14="http://schemas.microsoft.com/office/powerpoint/2010/main" val="1790382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54AED-2A3A-DF41-987A-6C3DFD9F33A5}"/>
              </a:ext>
            </a:extLst>
          </p:cNvPr>
          <p:cNvSpPr/>
          <p:nvPr/>
        </p:nvSpPr>
        <p:spPr>
          <a:xfrm>
            <a:off x="243374" y="1213009"/>
            <a:ext cx="84673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thelas" panose="02000503000000020003" pitchFamily="2" charset="77"/>
                <a:ea typeface="+mn-ea"/>
                <a:cs typeface="+mn-cs"/>
              </a:rPr>
              <a:t>The</a:t>
            </a: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13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rPr>
              <a:t>Eternal</a:t>
            </a:r>
            <a:endParaRPr kumimoji="0" lang="en-US" sz="54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endParaRPr>
          </a:p>
        </p:txBody>
      </p:sp>
      <p:sp>
        <p:nvSpPr>
          <p:cNvPr id="4" name="Rectangle 3">
            <a:extLst>
              <a:ext uri="{FF2B5EF4-FFF2-40B4-BE49-F238E27FC236}">
                <a16:creationId xmlns:a16="http://schemas.microsoft.com/office/drawing/2014/main" id="{1A54F922-1BE1-D749-BF72-0CC85CB84CA4}"/>
              </a:ext>
            </a:extLst>
          </p:cNvPr>
          <p:cNvSpPr/>
          <p:nvPr/>
        </p:nvSpPr>
        <p:spPr>
          <a:xfrm>
            <a:off x="6096000" y="3429000"/>
            <a:ext cx="5384009" cy="1862048"/>
          </a:xfrm>
          <a:prstGeom prst="rect">
            <a:avLst/>
          </a:prstGeom>
          <a:solidFill>
            <a:schemeClr val="accent4">
              <a:lumMod val="20000"/>
              <a:lumOff val="80000"/>
            </a:schemeClr>
          </a:solidFill>
          <a:ln w="88900">
            <a:solidFill>
              <a:schemeClr val="accent4">
                <a:lumMod val="50000"/>
              </a:scheme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rPr>
              <a:t>STORY</a:t>
            </a:r>
          </a:p>
        </p:txBody>
      </p:sp>
      <p:cxnSp>
        <p:nvCxnSpPr>
          <p:cNvPr id="6" name="Straight Connector 5">
            <a:extLst>
              <a:ext uri="{FF2B5EF4-FFF2-40B4-BE49-F238E27FC236}">
                <a16:creationId xmlns:a16="http://schemas.microsoft.com/office/drawing/2014/main" id="{1EC7C948-AFB8-4348-8A40-A3573D835161}"/>
              </a:ext>
            </a:extLst>
          </p:cNvPr>
          <p:cNvCxnSpPr/>
          <p:nvPr/>
        </p:nvCxnSpPr>
        <p:spPr>
          <a:xfrm>
            <a:off x="1603948" y="3267856"/>
            <a:ext cx="10028419" cy="0"/>
          </a:xfrm>
          <a:prstGeom prst="line">
            <a:avLst/>
          </a:prstGeom>
          <a:ln w="101600" cmpd="thickThi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71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85EF1-D24B-2446-A40B-6C71047555F4}"/>
              </a:ext>
            </a:extLst>
          </p:cNvPr>
          <p:cNvSpPr/>
          <p:nvPr/>
        </p:nvSpPr>
        <p:spPr>
          <a:xfrm>
            <a:off x="914399" y="1536174"/>
            <a:ext cx="10363201" cy="3785652"/>
          </a:xfrm>
          <a:prstGeom prst="rect">
            <a:avLst/>
          </a:prstGeom>
        </p:spPr>
        <p:txBody>
          <a:bodyPr wrap="square">
            <a:spAutoFit/>
          </a:bodyPr>
          <a:lstStyle/>
          <a:p>
            <a:pPr>
              <a:spcBef>
                <a:spcPts val="2400"/>
              </a:spcBef>
            </a:pPr>
            <a:r>
              <a:rPr lang="en-US" sz="4800" b="1" baseline="30000" dirty="0">
                <a:solidFill>
                  <a:schemeClr val="bg1"/>
                </a:solidFill>
                <a:latin typeface="Times New Roman" panose="02020603050405020304" pitchFamily="18" charset="0"/>
                <a:ea typeface="Times New Roman" panose="02020603050405020304" pitchFamily="18" charset="0"/>
              </a:rPr>
              <a:t>28</a:t>
            </a:r>
            <a:r>
              <a:rPr lang="en-US" sz="4800" b="1" dirty="0">
                <a:solidFill>
                  <a:schemeClr val="bg1"/>
                </a:solidFill>
                <a:latin typeface="Times New Roman" panose="02020603050405020304" pitchFamily="18" charset="0"/>
                <a:ea typeface="Times New Roman" panose="02020603050405020304" pitchFamily="18" charset="0"/>
              </a:rPr>
              <a:t> Now Isaac loved Esau, because he had a taste for game, but Rebekah loved Jacob. </a:t>
            </a:r>
            <a:r>
              <a:rPr lang="en-US" sz="4800" b="1" baseline="30000" dirty="0">
                <a:solidFill>
                  <a:schemeClr val="bg1"/>
                </a:solidFill>
                <a:latin typeface="Times New Roman" panose="02020603050405020304" pitchFamily="18" charset="0"/>
                <a:ea typeface="Times New Roman" panose="02020603050405020304" pitchFamily="18" charset="0"/>
              </a:rPr>
              <a:t>29</a:t>
            </a:r>
            <a:r>
              <a:rPr lang="en-US" sz="4800" b="1" dirty="0">
                <a:solidFill>
                  <a:schemeClr val="bg1"/>
                </a:solidFill>
                <a:latin typeface="Times New Roman" panose="02020603050405020304" pitchFamily="18" charset="0"/>
                <a:ea typeface="Times New Roman" panose="02020603050405020304" pitchFamily="18" charset="0"/>
              </a:rPr>
              <a:t> When Jacob had cooked stew, Esau came in from the field and he was famished; </a:t>
            </a:r>
            <a:endParaRPr lang="en-US" sz="4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614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85EF1-D24B-2446-A40B-6C71047555F4}"/>
              </a:ext>
            </a:extLst>
          </p:cNvPr>
          <p:cNvSpPr/>
          <p:nvPr/>
        </p:nvSpPr>
        <p:spPr>
          <a:xfrm>
            <a:off x="1246909" y="1933215"/>
            <a:ext cx="9698182" cy="3785652"/>
          </a:xfrm>
          <a:prstGeom prst="rect">
            <a:avLst/>
          </a:prstGeom>
        </p:spPr>
        <p:txBody>
          <a:bodyPr wrap="square">
            <a:spAutoFit/>
          </a:bodyPr>
          <a:lstStyle/>
          <a:p>
            <a:pPr>
              <a:spcBef>
                <a:spcPts val="2400"/>
              </a:spcBef>
            </a:pPr>
            <a:r>
              <a:rPr lang="en-US" sz="4800" b="1" baseline="30000" dirty="0">
                <a:solidFill>
                  <a:schemeClr val="bg1"/>
                </a:solidFill>
                <a:latin typeface="Times New Roman" panose="02020603050405020304" pitchFamily="18" charset="0"/>
                <a:ea typeface="Times New Roman" panose="02020603050405020304" pitchFamily="18" charset="0"/>
              </a:rPr>
              <a:t>30</a:t>
            </a:r>
            <a:r>
              <a:rPr lang="en-US" sz="4800" b="1" dirty="0">
                <a:solidFill>
                  <a:schemeClr val="bg1"/>
                </a:solidFill>
                <a:latin typeface="Times New Roman" panose="02020603050405020304" pitchFamily="18" charset="0"/>
                <a:ea typeface="Times New Roman" panose="02020603050405020304" pitchFamily="18" charset="0"/>
              </a:rPr>
              <a:t> and Esau said to Jacob, "Please let me have a swallow of that red stuff there, for I am famished." Therefore, his name was called Edom.</a:t>
            </a:r>
            <a:endParaRPr lang="en-US" sz="4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985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85EF1-D24B-2446-A40B-6C71047555F4}"/>
              </a:ext>
            </a:extLst>
          </p:cNvPr>
          <p:cNvSpPr/>
          <p:nvPr/>
        </p:nvSpPr>
        <p:spPr>
          <a:xfrm>
            <a:off x="1122218" y="1905506"/>
            <a:ext cx="9947564" cy="3046988"/>
          </a:xfrm>
          <a:prstGeom prst="rect">
            <a:avLst/>
          </a:prstGeom>
        </p:spPr>
        <p:txBody>
          <a:bodyPr wrap="square">
            <a:spAutoFit/>
          </a:bodyPr>
          <a:lstStyle/>
          <a:p>
            <a:pPr>
              <a:spcBef>
                <a:spcPts val="2400"/>
              </a:spcBef>
            </a:pPr>
            <a:r>
              <a:rPr lang="en-US" sz="4800" b="1" dirty="0">
                <a:solidFill>
                  <a:schemeClr val="bg1"/>
                </a:solidFill>
                <a:latin typeface="Times New Roman" panose="02020603050405020304" pitchFamily="18" charset="0"/>
                <a:ea typeface="Times New Roman" panose="02020603050405020304" pitchFamily="18" charset="0"/>
              </a:rPr>
              <a:t>But Jacob said, "First sell me your birthright." </a:t>
            </a:r>
            <a:r>
              <a:rPr lang="en-US" sz="4800" b="1" baseline="30000" dirty="0">
                <a:solidFill>
                  <a:schemeClr val="bg1"/>
                </a:solidFill>
                <a:latin typeface="Times New Roman" panose="02020603050405020304" pitchFamily="18" charset="0"/>
                <a:ea typeface="Times New Roman" panose="02020603050405020304" pitchFamily="18" charset="0"/>
              </a:rPr>
              <a:t>32</a:t>
            </a:r>
            <a:r>
              <a:rPr lang="en-US" sz="4800" b="1" dirty="0">
                <a:solidFill>
                  <a:schemeClr val="bg1"/>
                </a:solidFill>
                <a:latin typeface="Times New Roman" panose="02020603050405020304" pitchFamily="18" charset="0"/>
                <a:ea typeface="Times New Roman" panose="02020603050405020304" pitchFamily="18" charset="0"/>
              </a:rPr>
              <a:t> Esau said, "Behold, I am about to die; so of what use then is the birthright to me?"</a:t>
            </a:r>
            <a:endParaRPr lang="en-US" sz="4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363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85EF1-D24B-2446-A40B-6C71047555F4}"/>
              </a:ext>
            </a:extLst>
          </p:cNvPr>
          <p:cNvSpPr/>
          <p:nvPr/>
        </p:nvSpPr>
        <p:spPr>
          <a:xfrm>
            <a:off x="914400" y="797510"/>
            <a:ext cx="10363200" cy="5262979"/>
          </a:xfrm>
          <a:prstGeom prst="rect">
            <a:avLst/>
          </a:prstGeom>
        </p:spPr>
        <p:txBody>
          <a:bodyPr wrap="square">
            <a:spAutoFit/>
          </a:bodyPr>
          <a:lstStyle/>
          <a:p>
            <a:pPr>
              <a:spcBef>
                <a:spcPts val="2400"/>
              </a:spcBef>
            </a:pPr>
            <a:r>
              <a:rPr lang="en-US" sz="4800" b="1" baseline="30000" dirty="0">
                <a:solidFill>
                  <a:schemeClr val="bg1"/>
                </a:solidFill>
                <a:latin typeface="Times New Roman" panose="02020603050405020304" pitchFamily="18" charset="0"/>
                <a:ea typeface="Times New Roman" panose="02020603050405020304" pitchFamily="18" charset="0"/>
              </a:rPr>
              <a:t>33</a:t>
            </a:r>
            <a:r>
              <a:rPr lang="en-US" sz="4800" b="1" dirty="0">
                <a:solidFill>
                  <a:schemeClr val="bg1"/>
                </a:solidFill>
                <a:latin typeface="Times New Roman" panose="02020603050405020304" pitchFamily="18" charset="0"/>
                <a:ea typeface="Times New Roman" panose="02020603050405020304" pitchFamily="18" charset="0"/>
              </a:rPr>
              <a:t> And Jacob said, "First swear to me"; so he swore to him, and sold his birthright to Jacob. </a:t>
            </a:r>
            <a:r>
              <a:rPr lang="en-US" sz="4800" b="1" baseline="30000" dirty="0">
                <a:solidFill>
                  <a:schemeClr val="bg1"/>
                </a:solidFill>
                <a:latin typeface="Times New Roman" panose="02020603050405020304" pitchFamily="18" charset="0"/>
                <a:ea typeface="Times New Roman" panose="02020603050405020304" pitchFamily="18" charset="0"/>
              </a:rPr>
              <a:t>34</a:t>
            </a:r>
            <a:r>
              <a:rPr lang="en-US" sz="4800" b="1" dirty="0">
                <a:solidFill>
                  <a:schemeClr val="bg1"/>
                </a:solidFill>
                <a:latin typeface="Times New Roman" panose="02020603050405020304" pitchFamily="18" charset="0"/>
                <a:ea typeface="Times New Roman" panose="02020603050405020304" pitchFamily="18" charset="0"/>
              </a:rPr>
              <a:t> Then Jacob gave Esau bread and lentil stew; and he ate and drank and rose and went on his way. Thus Esau despised his birthright. (Gen. 25:28-34)</a:t>
            </a:r>
            <a:endParaRPr lang="en-US" sz="4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929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635811" y="1156854"/>
            <a:ext cx="9090080" cy="1754326"/>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lvl="0">
              <a:defRPr/>
            </a:pPr>
            <a:r>
              <a:rPr lang="en-US" sz="5400" u="sng" cap="all" dirty="0"/>
              <a:t>2. Divided</a:t>
            </a:r>
            <a:r>
              <a:rPr lang="en-US" sz="5400" dirty="0"/>
              <a:t> parents produce </a:t>
            </a:r>
            <a:r>
              <a:rPr lang="en-US" sz="5400" u="sng" cap="all" dirty="0"/>
              <a:t>adversarial</a:t>
            </a:r>
            <a:r>
              <a:rPr lang="en-US" sz="5400" dirty="0"/>
              <a:t> children </a:t>
            </a:r>
            <a:endParaRPr kumimoji="0" lang="en-US" sz="54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endParaRPr>
          </a:p>
        </p:txBody>
      </p:sp>
      <p:cxnSp>
        <p:nvCxnSpPr>
          <p:cNvPr id="6" name="Straight Connector 5">
            <a:extLst>
              <a:ext uri="{FF2B5EF4-FFF2-40B4-BE49-F238E27FC236}">
                <a16:creationId xmlns:a16="http://schemas.microsoft.com/office/drawing/2014/main" id="{1EC7C948-AFB8-4348-8A40-A3573D835161}"/>
              </a:ext>
            </a:extLst>
          </p:cNvPr>
          <p:cNvCxnSpPr>
            <a:cxnSpLocks/>
          </p:cNvCxnSpPr>
          <p:nvPr/>
        </p:nvCxnSpPr>
        <p:spPr>
          <a:xfrm>
            <a:off x="635811" y="3429000"/>
            <a:ext cx="10920377"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38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4F922-1BE1-D749-BF72-0CC85CB84CA4}"/>
              </a:ext>
            </a:extLst>
          </p:cNvPr>
          <p:cNvSpPr/>
          <p:nvPr/>
        </p:nvSpPr>
        <p:spPr>
          <a:xfrm>
            <a:off x="616152" y="474345"/>
            <a:ext cx="10959695" cy="5909310"/>
          </a:xfrm>
          <a:prstGeom prst="rect">
            <a:avLst/>
          </a:prstGeom>
          <a:solidFill>
            <a:schemeClr val="bg1">
              <a:alpha val="80000"/>
            </a:schemeClr>
          </a:solidFill>
          <a:ln w="88900">
            <a:solidFill>
              <a:schemeClr val="accent1">
                <a:lumMod val="50000"/>
              </a:schemeClr>
            </a:solidFill>
          </a:ln>
        </p:spPr>
        <p:txBody>
          <a:bodyPr wrap="square" lIns="91440" tIns="45720" rIns="91440" bIns="45720">
            <a:spAutoFit/>
          </a:bodyPr>
          <a:lstStyle/>
          <a:p>
            <a:pPr lvl="0">
              <a:defRPr/>
            </a:pPr>
            <a:r>
              <a:rPr lang="en-US" sz="5400" dirty="0"/>
              <a:t>Now it came about, when Isaac was old and his eyes were too dim to see, that he called his older son Esau and said to him, "My son." And he said to him, "Here I am.” Isaac said, "Behold now, I am old, and I do not know the day of my death. (Gen 27:1,2) </a:t>
            </a:r>
          </a:p>
        </p:txBody>
      </p:sp>
    </p:spTree>
    <p:extLst>
      <p:ext uri="{BB962C8B-B14F-4D97-AF65-F5344CB8AC3E}">
        <p14:creationId xmlns:p14="http://schemas.microsoft.com/office/powerpoint/2010/main" val="3377262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1531</Words>
  <Application>Microsoft Macintosh PowerPoint</Application>
  <PresentationFormat>Widescreen</PresentationFormat>
  <Paragraphs>39</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APPLE CHANCERY</vt:lpstr>
      <vt:lpstr>Arial</vt:lpstr>
      <vt:lpstr>Athelas</vt:lpstr>
      <vt:lpstr>Baskerville Old Face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MORTON</dc:creator>
  <cp:lastModifiedBy>NATHAN MORTON</cp:lastModifiedBy>
  <cp:revision>4</cp:revision>
  <dcterms:created xsi:type="dcterms:W3CDTF">2021-08-28T20:34:05Z</dcterms:created>
  <dcterms:modified xsi:type="dcterms:W3CDTF">2021-09-21T15:16:18Z</dcterms:modified>
</cp:coreProperties>
</file>